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6" r:id="rId1"/>
  </p:sldMasterIdLst>
  <p:notesMasterIdLst>
    <p:notesMasterId r:id="rId33"/>
  </p:notesMasterIdLst>
  <p:sldIdLst>
    <p:sldId id="256" r:id="rId2"/>
    <p:sldId id="265" r:id="rId3"/>
    <p:sldId id="257" r:id="rId4"/>
    <p:sldId id="258" r:id="rId5"/>
    <p:sldId id="259" r:id="rId6"/>
    <p:sldId id="260" r:id="rId7"/>
    <p:sldId id="261" r:id="rId8"/>
    <p:sldId id="262" r:id="rId9"/>
    <p:sldId id="263" r:id="rId10"/>
    <p:sldId id="266" r:id="rId11"/>
    <p:sldId id="267" r:id="rId12"/>
    <p:sldId id="268" r:id="rId13"/>
    <p:sldId id="269" r:id="rId14"/>
    <p:sldId id="270" r:id="rId15"/>
    <p:sldId id="271" r:id="rId16"/>
    <p:sldId id="272" r:id="rId17"/>
    <p:sldId id="275" r:id="rId18"/>
    <p:sldId id="273" r:id="rId19"/>
    <p:sldId id="274" r:id="rId20"/>
    <p:sldId id="276" r:id="rId21"/>
    <p:sldId id="277" r:id="rId22"/>
    <p:sldId id="278" r:id="rId23"/>
    <p:sldId id="280" r:id="rId24"/>
    <p:sldId id="279" r:id="rId25"/>
    <p:sldId id="281" r:id="rId26"/>
    <p:sldId id="282" r:id="rId27"/>
    <p:sldId id="283" r:id="rId28"/>
    <p:sldId id="284" r:id="rId29"/>
    <p:sldId id="285" r:id="rId30"/>
    <p:sldId id="286" r:id="rId31"/>
    <p:sldId id="287" r:id="rId32"/>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67" autoAdjust="0"/>
  </p:normalViewPr>
  <p:slideViewPr>
    <p:cSldViewPr>
      <p:cViewPr varScale="1">
        <p:scale>
          <a:sx n="70" d="100"/>
          <a:sy n="70" d="100"/>
        </p:scale>
        <p:origin x="-1164" y="-9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1B4EF-AA03-4944-BBA6-B1D5B294FFC8}" type="datetimeFigureOut">
              <a:rPr lang="ko-KR" altLang="en-US" smtClean="0"/>
              <a:pPr/>
              <a:t>2011-12-30</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8A9B57-0FB2-4E2A-B95D-1ADE840B4B68}" type="slidenum">
              <a:rPr lang="ko-KR" altLang="en-US" smtClean="0"/>
              <a:pPr/>
              <a:t>‹#›</a:t>
            </a:fld>
            <a:endParaRPr lang="ko-KR" altLang="en-US"/>
          </a:p>
        </p:txBody>
      </p:sp>
    </p:spTree>
    <p:extLst>
      <p:ext uri="{BB962C8B-B14F-4D97-AF65-F5344CB8AC3E}">
        <p14:creationId xmlns:p14="http://schemas.microsoft.com/office/powerpoint/2010/main" xmlns="" val="317794827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우리는</a:t>
            </a:r>
            <a:r>
              <a:rPr lang="en-US" altLang="ko-KR" dirty="0" smtClean="0"/>
              <a:t> </a:t>
            </a:r>
            <a:r>
              <a:rPr lang="ko-KR" altLang="en-US" dirty="0" smtClean="0"/>
              <a:t>일관된 </a:t>
            </a:r>
            <a:r>
              <a:rPr lang="en-US" altLang="ko-KR" dirty="0" smtClean="0"/>
              <a:t>personality</a:t>
            </a:r>
            <a:r>
              <a:rPr lang="ko-KR" altLang="en-US" dirty="0" smtClean="0"/>
              <a:t>를 가졌다고 생각하지만</a:t>
            </a:r>
            <a:r>
              <a:rPr lang="en-US" altLang="ko-KR" dirty="0" smtClean="0"/>
              <a:t>, </a:t>
            </a:r>
            <a:r>
              <a:rPr lang="ko-KR" altLang="en-US" dirty="0" smtClean="0"/>
              <a:t>개인의 행동은 </a:t>
            </a:r>
            <a:r>
              <a:rPr lang="en-US" altLang="ko-KR" dirty="0" smtClean="0"/>
              <a:t>social situation</a:t>
            </a:r>
            <a:r>
              <a:rPr lang="ko-KR" altLang="en-US" dirty="0" smtClean="0"/>
              <a:t>에 따라 달라진다</a:t>
            </a:r>
            <a:r>
              <a:rPr lang="en-US" altLang="ko-KR" dirty="0" smtClean="0"/>
              <a:t>. </a:t>
            </a:r>
            <a:endParaRPr lang="ko-KR" altLang="en-US" dirty="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5</a:t>
            </a:fld>
            <a:endParaRPr lang="ko-KR" altLang="en-US"/>
          </a:p>
        </p:txBody>
      </p:sp>
    </p:spTree>
    <p:extLst>
      <p:ext uri="{BB962C8B-B14F-4D97-AF65-F5344CB8AC3E}">
        <p14:creationId xmlns:p14="http://schemas.microsoft.com/office/powerpoint/2010/main" xmlns="" val="461713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Modes</a:t>
            </a:r>
            <a:r>
              <a:rPr lang="en-US" altLang="ko-KR" baseline="0" dirty="0" smtClean="0"/>
              <a:t> of the self</a:t>
            </a:r>
          </a:p>
          <a:p>
            <a:r>
              <a:rPr lang="en-US" altLang="ko-KR" baseline="0" dirty="0" smtClean="0"/>
              <a:t>-&gt; facet</a:t>
            </a:r>
            <a:r>
              <a:rPr lang="ko-KR" altLang="en-US" baseline="0" dirty="0" smtClean="0"/>
              <a:t>이 변화한다는 것 보다는 </a:t>
            </a:r>
            <a:r>
              <a:rPr lang="en-US" altLang="ko-KR" baseline="0" dirty="0" smtClean="0"/>
              <a:t>mode</a:t>
            </a:r>
            <a:r>
              <a:rPr lang="ko-KR" altLang="en-US" baseline="0" dirty="0" smtClean="0"/>
              <a:t>가 변화한다는 말을 더 편하게 생각했다</a:t>
            </a:r>
            <a:r>
              <a:rPr lang="en-US" altLang="ko-KR" baseline="0" dirty="0" smtClean="0"/>
              <a:t>. </a:t>
            </a:r>
          </a:p>
          <a:p>
            <a:r>
              <a:rPr lang="ko-KR" altLang="en-US" baseline="0" dirty="0" smtClean="0"/>
              <a:t>어떤 사람은</a:t>
            </a:r>
            <a:r>
              <a:rPr lang="en-US" altLang="ko-KR" baseline="0" dirty="0" smtClean="0"/>
              <a:t>, </a:t>
            </a:r>
            <a:r>
              <a:rPr lang="ko-KR" altLang="en-US" baseline="0" dirty="0" smtClean="0"/>
              <a:t>분명히 다양한 </a:t>
            </a:r>
            <a:r>
              <a:rPr lang="en-US" altLang="ko-KR" baseline="0" dirty="0" smtClean="0"/>
              <a:t>facet</a:t>
            </a:r>
            <a:r>
              <a:rPr lang="ko-KR" altLang="en-US" baseline="0" dirty="0" smtClean="0"/>
              <a:t>들을 보였음에도 불구하고</a:t>
            </a:r>
            <a:r>
              <a:rPr lang="en-US" altLang="ko-KR" baseline="0" dirty="0" smtClean="0"/>
              <a:t>,</a:t>
            </a:r>
            <a:r>
              <a:rPr lang="ko-KR" altLang="en-US" baseline="0" dirty="0" smtClean="0"/>
              <a:t> </a:t>
            </a:r>
            <a:r>
              <a:rPr lang="en-US" altLang="ko-KR" baseline="0" dirty="0" smtClean="0"/>
              <a:t>‘</a:t>
            </a:r>
            <a:r>
              <a:rPr lang="ko-KR" altLang="en-US" baseline="0" dirty="0" smtClean="0"/>
              <a:t>항상 일관된 사람임</a:t>
            </a:r>
            <a:r>
              <a:rPr lang="en-US" altLang="ko-KR" baseline="0" dirty="0" smtClean="0"/>
              <a:t>’</a:t>
            </a:r>
            <a:r>
              <a:rPr lang="ko-KR" altLang="en-US" baseline="0" dirty="0" smtClean="0"/>
              <a:t>을 주장하기도 했음</a:t>
            </a:r>
            <a:r>
              <a:rPr lang="en-US" altLang="ko-KR" baseline="0" dirty="0" smtClean="0"/>
              <a:t>. </a:t>
            </a:r>
          </a:p>
          <a:p>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28</a:t>
            </a:fld>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1. Think holistically</a:t>
            </a:r>
          </a:p>
          <a:p>
            <a:r>
              <a:rPr lang="en-US" altLang="ko-KR" dirty="0" smtClean="0"/>
              <a:t>2. Prioritize focused sharing scenarios</a:t>
            </a:r>
          </a:p>
          <a:p>
            <a:r>
              <a:rPr lang="ko-KR" altLang="en-US" dirty="0" smtClean="0"/>
              <a:t>복잡해지는</a:t>
            </a:r>
            <a:r>
              <a:rPr lang="en-US" altLang="ko-KR" dirty="0" smtClean="0"/>
              <a:t> </a:t>
            </a:r>
            <a:r>
              <a:rPr lang="ko-KR" altLang="en-US" dirty="0" smtClean="0"/>
              <a:t>네트워크와 </a:t>
            </a:r>
            <a:r>
              <a:rPr lang="en-US" altLang="ko-KR" dirty="0" smtClean="0"/>
              <a:t>boundary</a:t>
            </a:r>
            <a:r>
              <a:rPr lang="en-US" altLang="ko-KR" baseline="0" dirty="0" smtClean="0"/>
              <a:t> </a:t>
            </a:r>
            <a:r>
              <a:rPr lang="ko-KR" altLang="en-US" baseline="0" dirty="0" smtClean="0"/>
              <a:t>경계가 희미해지게 하는 </a:t>
            </a:r>
            <a:r>
              <a:rPr lang="en-US" altLang="ko-KR" baseline="0" dirty="0" smtClean="0"/>
              <a:t>openness </a:t>
            </a:r>
            <a:r>
              <a:rPr lang="ko-KR" altLang="en-US" baseline="0" dirty="0" smtClean="0"/>
              <a:t>사이에서</a:t>
            </a:r>
            <a:r>
              <a:rPr lang="en-US" altLang="ko-KR" baseline="0" dirty="0" smtClean="0"/>
              <a:t>, privacy</a:t>
            </a:r>
            <a:r>
              <a:rPr lang="ko-KR" altLang="en-US" baseline="0" dirty="0" smtClean="0"/>
              <a:t>도 고려해야 한다</a:t>
            </a:r>
            <a:r>
              <a:rPr lang="en-US" altLang="ko-KR" baseline="0" dirty="0" smtClean="0"/>
              <a:t>. </a:t>
            </a:r>
            <a:endParaRPr lang="en-US" altLang="ko-KR" dirty="0" smtClean="0"/>
          </a:p>
          <a:p>
            <a:r>
              <a:rPr lang="en-US" altLang="ko-KR" dirty="0" smtClean="0"/>
              <a:t>3. Organize sharing by people and life modes</a:t>
            </a:r>
          </a:p>
          <a:p>
            <a:pPr lvl="1"/>
            <a:r>
              <a:rPr lang="en-US" altLang="ko-KR" dirty="0" smtClean="0"/>
              <a:t>Primary modes: Work, Family, Social</a:t>
            </a:r>
          </a:p>
          <a:p>
            <a:pPr lvl="1"/>
            <a:r>
              <a:rPr lang="ko-KR" altLang="en-US" dirty="0" smtClean="0"/>
              <a:t>이 모드들이 일반적으로 공통된 모드들이지만</a:t>
            </a:r>
            <a:r>
              <a:rPr lang="en-US" altLang="ko-KR" dirty="0" smtClean="0"/>
              <a:t>, </a:t>
            </a:r>
            <a:r>
              <a:rPr lang="ko-KR" altLang="en-US" dirty="0" smtClean="0"/>
              <a:t>개개인마다 그 내용들은 다르다</a:t>
            </a:r>
            <a:r>
              <a:rPr lang="en-US" altLang="ko-KR" dirty="0" smtClean="0"/>
              <a:t>. </a:t>
            </a:r>
            <a:r>
              <a:rPr lang="ko-KR" altLang="en-US" dirty="0" smtClean="0"/>
              <a:t>이 모드들에 대해 </a:t>
            </a:r>
            <a:r>
              <a:rPr lang="en-US" altLang="ko-KR" dirty="0" smtClean="0"/>
              <a:t>organizing,</a:t>
            </a:r>
            <a:r>
              <a:rPr lang="en-US" altLang="ko-KR" baseline="0" dirty="0" smtClean="0"/>
              <a:t> sharing, transitioning</a:t>
            </a:r>
            <a:r>
              <a:rPr lang="ko-KR" altLang="en-US" baseline="0" dirty="0" smtClean="0"/>
              <a:t>을 고려해야한다</a:t>
            </a:r>
            <a:r>
              <a:rPr lang="en-US" altLang="ko-KR" baseline="0" dirty="0" smtClean="0"/>
              <a:t>. </a:t>
            </a:r>
            <a:endParaRPr lang="en-US" altLang="ko-KR" dirty="0" smtClean="0"/>
          </a:p>
          <a:p>
            <a:pPr lvl="1"/>
            <a:r>
              <a:rPr lang="en-US" altLang="ko-KR" dirty="0" smtClean="0"/>
              <a:t>Relative to the self: Importance</a:t>
            </a:r>
          </a:p>
          <a:p>
            <a:pPr lvl="1"/>
            <a:r>
              <a:rPr lang="en-US" altLang="ko-KR" dirty="0" smtClean="0"/>
              <a:t>‘</a:t>
            </a:r>
            <a:r>
              <a:rPr lang="ko-KR" altLang="en-US" dirty="0" smtClean="0"/>
              <a:t>상대적으로</a:t>
            </a:r>
            <a:r>
              <a:rPr lang="en-US" altLang="ko-KR" dirty="0" smtClean="0"/>
              <a:t>’ </a:t>
            </a:r>
            <a:r>
              <a:rPr lang="ko-KR" altLang="en-US" dirty="0" smtClean="0"/>
              <a:t>중요한 사람들을 표현해 주는 것이 필요하다</a:t>
            </a:r>
            <a:r>
              <a:rPr lang="en-US" altLang="ko-KR" dirty="0" smtClean="0"/>
              <a:t>. </a:t>
            </a:r>
          </a:p>
          <a:p>
            <a:r>
              <a:rPr lang="en-US" altLang="ko-KR" dirty="0" smtClean="0"/>
              <a:t>Prioritize mobile as aggregator and facilitator</a:t>
            </a:r>
          </a:p>
          <a:p>
            <a:r>
              <a:rPr lang="en-US" altLang="ko-KR" dirty="0" smtClean="0"/>
              <a:t>Balance agency</a:t>
            </a:r>
          </a:p>
          <a:p>
            <a:r>
              <a:rPr lang="en-US" altLang="ko-KR" dirty="0" smtClean="0"/>
              <a:t>Provide tools for transitioning between life modes</a:t>
            </a:r>
          </a:p>
          <a:p>
            <a:r>
              <a:rPr lang="ko-KR" altLang="en-US" dirty="0" smtClean="0"/>
              <a:t>디자인 할 때</a:t>
            </a:r>
            <a:r>
              <a:rPr lang="en-US" altLang="ko-KR" dirty="0" smtClean="0"/>
              <a:t>, </a:t>
            </a:r>
            <a:r>
              <a:rPr lang="ko-KR" altLang="en-US" dirty="0" smtClean="0"/>
              <a:t>사람들의 </a:t>
            </a:r>
            <a:r>
              <a:rPr lang="en-US" altLang="ko-KR" dirty="0" smtClean="0"/>
              <a:t>ritual</a:t>
            </a:r>
            <a:r>
              <a:rPr lang="ko-KR" altLang="en-US" dirty="0" smtClean="0"/>
              <a:t>이나 </a:t>
            </a:r>
            <a:r>
              <a:rPr lang="en-US" altLang="ko-KR" dirty="0" smtClean="0"/>
              <a:t>external signal</a:t>
            </a:r>
            <a:r>
              <a:rPr lang="ko-KR" altLang="en-US" dirty="0" smtClean="0"/>
              <a:t>들</a:t>
            </a:r>
            <a:r>
              <a:rPr lang="en-US" altLang="ko-KR" dirty="0" smtClean="0"/>
              <a:t>(</a:t>
            </a:r>
            <a:r>
              <a:rPr lang="ko-KR" altLang="en-US" dirty="0" smtClean="0"/>
              <a:t>어디로 이동하는지</a:t>
            </a:r>
            <a:r>
              <a:rPr lang="en-US" altLang="ko-KR" dirty="0" smtClean="0"/>
              <a:t>, </a:t>
            </a:r>
            <a:r>
              <a:rPr lang="ko-KR" altLang="en-US" dirty="0" smtClean="0"/>
              <a:t>옷을 갈아 입었는지</a:t>
            </a:r>
            <a:r>
              <a:rPr lang="en-US" altLang="ko-KR" dirty="0" smtClean="0"/>
              <a:t>, </a:t>
            </a:r>
            <a:r>
              <a:rPr lang="ko-KR" altLang="en-US" dirty="0" smtClean="0"/>
              <a:t>음악을 재생하는지 등</a:t>
            </a:r>
            <a:r>
              <a:rPr lang="en-US" altLang="ko-KR" dirty="0" smtClean="0"/>
              <a:t>)</a:t>
            </a:r>
            <a:r>
              <a:rPr lang="ko-KR" altLang="en-US" dirty="0" smtClean="0"/>
              <a:t>을</a:t>
            </a:r>
            <a:r>
              <a:rPr lang="en-US" altLang="ko-KR" dirty="0" smtClean="0"/>
              <a:t> </a:t>
            </a:r>
            <a:r>
              <a:rPr lang="ko-KR" altLang="en-US" dirty="0" smtClean="0"/>
              <a:t>반영할 수 있음 좋다</a:t>
            </a:r>
            <a:r>
              <a:rPr lang="en-US" altLang="ko-KR" dirty="0" smtClean="0"/>
              <a:t>. </a:t>
            </a:r>
          </a:p>
          <a:p>
            <a:endParaRPr lang="en-US" altLang="ko-KR" dirty="0" smtClean="0"/>
          </a:p>
          <a:p>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29</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Fig 1:</a:t>
            </a:r>
            <a:r>
              <a:rPr lang="en-US" altLang="ko-KR" baseline="0" dirty="0" smtClean="0"/>
              <a:t> </a:t>
            </a:r>
            <a:r>
              <a:rPr lang="ko-KR" altLang="en-US" baseline="0" dirty="0" smtClean="0"/>
              <a:t>이 논문에서 하고자 하는 것</a:t>
            </a:r>
            <a:r>
              <a:rPr lang="en-US" altLang="ko-KR" baseline="0" dirty="0" smtClean="0"/>
              <a:t>.</a:t>
            </a:r>
          </a:p>
          <a:p>
            <a:r>
              <a:rPr lang="ko-KR" altLang="en-US" baseline="0" dirty="0" smtClean="0"/>
              <a:t>사람들이 온라인에서 </a:t>
            </a:r>
            <a:r>
              <a:rPr lang="en-US" altLang="ko-KR" baseline="0" dirty="0" smtClean="0"/>
              <a:t>life facet</a:t>
            </a:r>
            <a:r>
              <a:rPr lang="ko-KR" altLang="en-US" baseline="0" dirty="0" smtClean="0"/>
              <a:t>들과 그 것들 간의 변화</a:t>
            </a:r>
            <a:r>
              <a:rPr lang="en-US" altLang="ko-KR" baseline="0" dirty="0" smtClean="0"/>
              <a:t>(transition)</a:t>
            </a:r>
            <a:r>
              <a:rPr lang="ko-KR" altLang="en-US" baseline="0" dirty="0" smtClean="0"/>
              <a:t>를 잘 관리하게 하려는 것</a:t>
            </a:r>
            <a:r>
              <a:rPr lang="en-US" altLang="ko-KR" baseline="0" dirty="0" smtClean="0"/>
              <a:t>.</a:t>
            </a:r>
            <a:endParaRPr lang="en-US" altLang="ko-KR" dirty="0" smtClean="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6</a:t>
            </a:fld>
            <a:endParaRPr lang="ko-KR" altLang="en-US"/>
          </a:p>
        </p:txBody>
      </p:sp>
    </p:spTree>
    <p:extLst>
      <p:ext uri="{BB962C8B-B14F-4D97-AF65-F5344CB8AC3E}">
        <p14:creationId xmlns:p14="http://schemas.microsoft.com/office/powerpoint/2010/main" xmlns="" val="2325499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7</a:t>
            </a:fld>
            <a:endParaRPr lang="ko-KR" altLang="en-US"/>
          </a:p>
        </p:txBody>
      </p:sp>
    </p:spTree>
    <p:extLst>
      <p:ext uri="{BB962C8B-B14F-4D97-AF65-F5344CB8AC3E}">
        <p14:creationId xmlns:p14="http://schemas.microsoft.com/office/powerpoint/2010/main" xmlns="" val="3728414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9</a:t>
            </a:r>
            <a:r>
              <a:rPr lang="ko-KR" altLang="en-US" dirty="0" smtClean="0"/>
              <a:t>명 중에 </a:t>
            </a:r>
            <a:r>
              <a:rPr lang="en-US" altLang="ko-KR" dirty="0" smtClean="0"/>
              <a:t>7</a:t>
            </a:r>
            <a:r>
              <a:rPr lang="ko-KR" altLang="en-US" dirty="0" smtClean="0"/>
              <a:t>명이 제일 첫 </a:t>
            </a:r>
            <a:r>
              <a:rPr lang="ko-KR" altLang="en-US" dirty="0" err="1" smtClean="0"/>
              <a:t>노드로</a:t>
            </a:r>
            <a:r>
              <a:rPr lang="ko-KR" altLang="en-US" dirty="0" smtClean="0"/>
              <a:t> 한 가운데에 </a:t>
            </a:r>
            <a:r>
              <a:rPr lang="en-US" altLang="ko-KR" dirty="0" smtClean="0"/>
              <a:t>‘Me’</a:t>
            </a:r>
            <a:r>
              <a:rPr lang="ko-KR" altLang="en-US" dirty="0" smtClean="0"/>
              <a:t>를 그림</a:t>
            </a:r>
            <a:r>
              <a:rPr lang="en-US" altLang="ko-KR" dirty="0" smtClean="0"/>
              <a:t>.</a:t>
            </a:r>
          </a:p>
          <a:p>
            <a:r>
              <a:rPr lang="ko-KR" altLang="en-US" dirty="0" smtClean="0"/>
              <a:t>그리고 </a:t>
            </a:r>
            <a:r>
              <a:rPr lang="en-US" altLang="ko-KR" dirty="0" smtClean="0"/>
              <a:t>Me</a:t>
            </a:r>
            <a:r>
              <a:rPr lang="ko-KR" altLang="en-US" dirty="0" smtClean="0"/>
              <a:t>에 이어지는 </a:t>
            </a:r>
            <a:r>
              <a:rPr lang="en-US" altLang="ko-KR" dirty="0" smtClean="0"/>
              <a:t>important primary meme node</a:t>
            </a:r>
            <a:r>
              <a:rPr lang="ko-KR" altLang="en-US" dirty="0" smtClean="0"/>
              <a:t>로 대부분이 </a:t>
            </a:r>
            <a:r>
              <a:rPr lang="en-US" altLang="ko-KR" dirty="0" smtClean="0"/>
              <a:t>family, work, social(</a:t>
            </a:r>
            <a:r>
              <a:rPr lang="ko-KR" altLang="en-US" dirty="0" smtClean="0"/>
              <a:t>혹은 </a:t>
            </a:r>
            <a:r>
              <a:rPr lang="en-US" altLang="ko-KR" dirty="0" smtClean="0"/>
              <a:t>friends/personal)</a:t>
            </a:r>
            <a:r>
              <a:rPr lang="ko-KR" altLang="en-US" dirty="0" smtClean="0"/>
              <a:t>을 그렸으며</a:t>
            </a:r>
            <a:r>
              <a:rPr lang="en-US" altLang="ko-KR" dirty="0" smtClean="0"/>
              <a:t>, </a:t>
            </a:r>
            <a:r>
              <a:rPr lang="ko-KR" altLang="en-US" dirty="0" smtClean="0"/>
              <a:t>이것이 삶의 카테고리를 나타내는 가장 일반적인 </a:t>
            </a:r>
            <a:r>
              <a:rPr lang="en-US" altLang="ko-KR" dirty="0" smtClean="0"/>
              <a:t>primary node</a:t>
            </a:r>
            <a:r>
              <a:rPr lang="ko-KR" altLang="en-US" dirty="0" smtClean="0"/>
              <a:t>로 보여짐</a:t>
            </a:r>
            <a:r>
              <a:rPr lang="en-US" altLang="ko-KR" dirty="0" smtClean="0"/>
              <a:t>.</a:t>
            </a:r>
          </a:p>
          <a:p>
            <a:r>
              <a:rPr lang="en-US" altLang="ko-KR" dirty="0" smtClean="0"/>
              <a:t>16</a:t>
            </a:r>
            <a:r>
              <a:rPr lang="ko-KR" altLang="en-US" dirty="0" smtClean="0"/>
              <a:t>명 중 </a:t>
            </a:r>
            <a:r>
              <a:rPr lang="en-US" altLang="ko-KR" dirty="0" smtClean="0"/>
              <a:t>15</a:t>
            </a:r>
            <a:r>
              <a:rPr lang="ko-KR" altLang="en-US" dirty="0" smtClean="0"/>
              <a:t>명이 </a:t>
            </a:r>
            <a:r>
              <a:rPr lang="en-US" altLang="ko-KR" dirty="0" smtClean="0"/>
              <a:t>family</a:t>
            </a:r>
            <a:r>
              <a:rPr lang="ko-KR" altLang="en-US" dirty="0" smtClean="0"/>
              <a:t>를 가장 중요한 카테고리로 뽑았음</a:t>
            </a:r>
            <a:r>
              <a:rPr lang="en-US" altLang="ko-KR" dirty="0" smtClean="0"/>
              <a:t>. </a:t>
            </a:r>
          </a:p>
          <a:p>
            <a:r>
              <a:rPr lang="en-US" altLang="ko-KR" dirty="0" smtClean="0"/>
              <a:t>Primary</a:t>
            </a:r>
            <a:r>
              <a:rPr lang="en-US" altLang="ko-KR" baseline="0" dirty="0" smtClean="0"/>
              <a:t> node</a:t>
            </a:r>
            <a:r>
              <a:rPr lang="ko-KR" altLang="en-US" baseline="0" dirty="0" smtClean="0"/>
              <a:t>에서 연결되는 </a:t>
            </a:r>
            <a:r>
              <a:rPr lang="en-US" altLang="ko-KR" baseline="0" dirty="0" smtClean="0"/>
              <a:t>secondary node</a:t>
            </a:r>
            <a:r>
              <a:rPr lang="ko-KR" altLang="en-US" baseline="0" dirty="0" smtClean="0"/>
              <a:t>로는 좀 더 개인적으로 넘어감</a:t>
            </a:r>
            <a:r>
              <a:rPr lang="en-US" altLang="ko-KR" baseline="0" dirty="0" smtClean="0"/>
              <a:t>. </a:t>
            </a:r>
            <a:r>
              <a:rPr lang="ko-KR" altLang="en-US" baseline="0" dirty="0" smtClean="0"/>
              <a:t>예를 들면 특정 그룹</a:t>
            </a:r>
            <a:r>
              <a:rPr lang="en-US" altLang="ko-KR" baseline="0" dirty="0" smtClean="0"/>
              <a:t>(soccer team), </a:t>
            </a:r>
            <a:r>
              <a:rPr lang="ko-KR" altLang="en-US" baseline="0" dirty="0" smtClean="0"/>
              <a:t>중요한 사람</a:t>
            </a:r>
            <a:r>
              <a:rPr lang="en-US" altLang="ko-KR" baseline="0" dirty="0" smtClean="0"/>
              <a:t>(mom), </a:t>
            </a:r>
            <a:r>
              <a:rPr lang="ko-KR" altLang="en-US" baseline="0" dirty="0" smtClean="0"/>
              <a:t>취미</a:t>
            </a:r>
            <a:r>
              <a:rPr lang="en-US" altLang="ko-KR" baseline="0" dirty="0" smtClean="0"/>
              <a:t>(sewing), </a:t>
            </a:r>
            <a:r>
              <a:rPr lang="ko-KR" altLang="en-US" baseline="0" dirty="0" smtClean="0"/>
              <a:t>이벤트</a:t>
            </a:r>
            <a:r>
              <a:rPr lang="en-US" altLang="ko-KR" baseline="0" dirty="0" smtClean="0"/>
              <a:t>(BBQ) </a:t>
            </a:r>
            <a:r>
              <a:rPr lang="ko-KR" altLang="en-US" baseline="0" dirty="0" smtClean="0"/>
              <a:t>같은 것들</a:t>
            </a:r>
            <a:r>
              <a:rPr lang="en-US" altLang="ko-KR" baseline="0" dirty="0" smtClean="0"/>
              <a:t>. </a:t>
            </a:r>
          </a:p>
          <a:p>
            <a:r>
              <a:rPr lang="ko-KR" altLang="en-US" baseline="0" dirty="0" smtClean="0"/>
              <a:t>특이하게도 몇몇 사람은 </a:t>
            </a:r>
            <a:r>
              <a:rPr lang="en-US" altLang="ko-KR" baseline="0" dirty="0" smtClean="0"/>
              <a:t>computer</a:t>
            </a:r>
            <a:r>
              <a:rPr lang="ko-KR" altLang="en-US" baseline="0" dirty="0" smtClean="0"/>
              <a:t>나 </a:t>
            </a:r>
            <a:r>
              <a:rPr lang="en-US" altLang="ko-KR" baseline="0" dirty="0" smtClean="0"/>
              <a:t>Facebook</a:t>
            </a:r>
            <a:r>
              <a:rPr lang="ko-KR" altLang="en-US" baseline="0" dirty="0" smtClean="0"/>
              <a:t>을 </a:t>
            </a:r>
            <a:r>
              <a:rPr lang="en-US" altLang="ko-KR" baseline="0" dirty="0" smtClean="0"/>
              <a:t>primary or secondary node</a:t>
            </a:r>
            <a:r>
              <a:rPr lang="ko-KR" altLang="en-US" baseline="0" dirty="0" smtClean="0"/>
              <a:t>로 꼽기도 했음</a:t>
            </a:r>
            <a:r>
              <a:rPr lang="en-US" altLang="ko-KR" baseline="0" dirty="0" smtClean="0"/>
              <a:t>. </a:t>
            </a:r>
          </a:p>
          <a:p>
            <a:r>
              <a:rPr lang="ko-KR" altLang="en-US" baseline="0" dirty="0" smtClean="0"/>
              <a:t>이 후 </a:t>
            </a:r>
            <a:r>
              <a:rPr lang="en-US" altLang="ko-KR" baseline="0" dirty="0" smtClean="0"/>
              <a:t>third level</a:t>
            </a:r>
            <a:r>
              <a:rPr lang="ko-KR" altLang="en-US" baseline="0" dirty="0" smtClean="0"/>
              <a:t>부터는 </a:t>
            </a:r>
            <a:r>
              <a:rPr lang="en-US" altLang="ko-KR" baseline="0" dirty="0" smtClean="0"/>
              <a:t>node</a:t>
            </a:r>
            <a:r>
              <a:rPr lang="ko-KR" altLang="en-US" baseline="0" dirty="0" smtClean="0"/>
              <a:t>가 굉장히 개인에 특화되어 나타남</a:t>
            </a:r>
            <a:r>
              <a:rPr lang="en-US" altLang="ko-KR" baseline="0" dirty="0" smtClean="0"/>
              <a:t>. </a:t>
            </a:r>
            <a:endParaRPr lang="en-US" altLang="ko-KR" dirty="0" smtClean="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17</a:t>
            </a:fld>
            <a:endParaRPr lang="ko-KR" altLang="en-US"/>
          </a:p>
        </p:txBody>
      </p:sp>
    </p:spTree>
    <p:extLst>
      <p:ext uri="{BB962C8B-B14F-4D97-AF65-F5344CB8AC3E}">
        <p14:creationId xmlns:p14="http://schemas.microsoft.com/office/powerpoint/2010/main" xmlns="" val="228253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Social meme map</a:t>
            </a:r>
            <a:r>
              <a:rPr lang="en-US" altLang="ko-KR" baseline="0" dirty="0" smtClean="0"/>
              <a:t> </a:t>
            </a:r>
            <a:r>
              <a:rPr lang="ko-KR" altLang="en-US" baseline="0" dirty="0" smtClean="0"/>
              <a:t>보다 콜라주의 느낌이다</a:t>
            </a:r>
            <a:r>
              <a:rPr lang="en-US" altLang="ko-KR" baseline="0" dirty="0" smtClean="0"/>
              <a:t>. -&gt; </a:t>
            </a:r>
            <a:r>
              <a:rPr lang="ko-KR" altLang="en-US" baseline="0" dirty="0" smtClean="0"/>
              <a:t>한 </a:t>
            </a:r>
            <a:r>
              <a:rPr lang="en-US" altLang="ko-KR" baseline="0" dirty="0" smtClean="0"/>
              <a:t>map</a:t>
            </a:r>
            <a:r>
              <a:rPr lang="ko-KR" altLang="en-US" baseline="0" dirty="0" smtClean="0"/>
              <a:t>안에 다양한 그림들</a:t>
            </a:r>
            <a:r>
              <a:rPr lang="en-US" altLang="ko-KR" baseline="0" dirty="0" smtClean="0"/>
              <a:t>(</a:t>
            </a:r>
            <a:r>
              <a:rPr lang="ko-KR" altLang="en-US" baseline="0" dirty="0" smtClean="0"/>
              <a:t>사람</a:t>
            </a:r>
            <a:r>
              <a:rPr lang="en-US" altLang="ko-KR" baseline="0" dirty="0" smtClean="0"/>
              <a:t>, </a:t>
            </a:r>
            <a:r>
              <a:rPr lang="ko-KR" altLang="en-US" baseline="0" dirty="0" smtClean="0"/>
              <a:t>취미</a:t>
            </a:r>
            <a:r>
              <a:rPr lang="en-US" altLang="ko-KR" baseline="0" dirty="0" smtClean="0"/>
              <a:t>, </a:t>
            </a:r>
            <a:r>
              <a:rPr lang="ko-KR" altLang="en-US" baseline="0" dirty="0" smtClean="0"/>
              <a:t>장소 등을 표현하는</a:t>
            </a:r>
            <a:r>
              <a:rPr lang="en-US" altLang="ko-KR" baseline="0" dirty="0" smtClean="0"/>
              <a:t>)</a:t>
            </a:r>
            <a:r>
              <a:rPr lang="ko-KR" altLang="en-US" baseline="0" dirty="0" smtClean="0"/>
              <a:t>이 나타난다</a:t>
            </a:r>
            <a:r>
              <a:rPr lang="en-US" altLang="ko-KR" baseline="0" dirty="0" smtClean="0"/>
              <a:t>.</a:t>
            </a:r>
          </a:p>
          <a:p>
            <a:r>
              <a:rPr lang="ko-KR" altLang="en-US" baseline="0" dirty="0" smtClean="0"/>
              <a:t>흥미로운 점은</a:t>
            </a:r>
            <a:r>
              <a:rPr lang="en-US" altLang="ko-KR" baseline="0" dirty="0" smtClean="0"/>
              <a:t>, daily timeline</a:t>
            </a:r>
            <a:r>
              <a:rPr lang="ko-KR" altLang="en-US" baseline="0" dirty="0" smtClean="0"/>
              <a:t>을 그림 사람들은 학부모인 주부였는데</a:t>
            </a:r>
            <a:r>
              <a:rPr lang="en-US" altLang="ko-KR" baseline="0" dirty="0" smtClean="0"/>
              <a:t>, </a:t>
            </a:r>
            <a:r>
              <a:rPr lang="ko-KR" altLang="en-US" baseline="0" dirty="0" smtClean="0"/>
              <a:t>이들의 </a:t>
            </a:r>
            <a:r>
              <a:rPr lang="en-US" altLang="ko-KR" baseline="0" dirty="0" smtClean="0"/>
              <a:t>timeline model</a:t>
            </a:r>
            <a:r>
              <a:rPr lang="ko-KR" altLang="en-US" baseline="0" dirty="0" smtClean="0"/>
              <a:t>을 보면</a:t>
            </a:r>
            <a:r>
              <a:rPr lang="en-US" altLang="ko-KR" baseline="0" dirty="0" smtClean="0"/>
              <a:t>, </a:t>
            </a:r>
            <a:r>
              <a:rPr lang="ko-KR" altLang="en-US" baseline="0" dirty="0" smtClean="0"/>
              <a:t>그들의 가족들의 </a:t>
            </a:r>
            <a:r>
              <a:rPr lang="en-US" altLang="ko-KR" baseline="0" dirty="0" smtClean="0"/>
              <a:t>daily schedule</a:t>
            </a:r>
            <a:r>
              <a:rPr lang="ko-KR" altLang="en-US" baseline="0" dirty="0" smtClean="0"/>
              <a:t>을 유지하기 위해 요구되는 활동들이 중심이 되어있음</a:t>
            </a:r>
            <a:r>
              <a:rPr lang="en-US" altLang="ko-KR" baseline="0" dirty="0" smtClean="0"/>
              <a:t>. </a:t>
            </a:r>
          </a:p>
          <a:p>
            <a:endParaRPr lang="ko-KR" altLang="en-US" dirty="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19</a:t>
            </a:fld>
            <a:endParaRPr lang="ko-KR" altLang="en-US"/>
          </a:p>
        </p:txBody>
      </p:sp>
    </p:spTree>
    <p:extLst>
      <p:ext uri="{BB962C8B-B14F-4D97-AF65-F5344CB8AC3E}">
        <p14:creationId xmlns:p14="http://schemas.microsoft.com/office/powerpoint/2010/main" xmlns="" val="137960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Mobile phone -&gt; dominant</a:t>
            </a:r>
            <a:r>
              <a:rPr lang="en-US" altLang="ko-KR" baseline="0" dirty="0" smtClean="0"/>
              <a:t> tool</a:t>
            </a:r>
            <a:endParaRPr lang="ko-KR" altLang="en-US" dirty="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21</a:t>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err="1" smtClean="0"/>
              <a:t>Avg</a:t>
            </a:r>
            <a:r>
              <a:rPr lang="en-US" altLang="ko-KR" dirty="0" smtClean="0"/>
              <a:t> 4.7</a:t>
            </a:r>
            <a:r>
              <a:rPr lang="ko-KR" altLang="en-US" baseline="0" dirty="0" smtClean="0"/>
              <a:t> </a:t>
            </a:r>
            <a:r>
              <a:rPr lang="en-US" altLang="ko-KR" baseline="0" dirty="0" smtClean="0"/>
              <a:t>&amp; </a:t>
            </a:r>
            <a:r>
              <a:rPr lang="ko-KR" altLang="en-US" baseline="0" dirty="0" smtClean="0"/>
              <a:t>각</a:t>
            </a:r>
            <a:r>
              <a:rPr lang="en-US" altLang="ko-KR" baseline="0" dirty="0" smtClean="0"/>
              <a:t> extreme</a:t>
            </a:r>
            <a:r>
              <a:rPr lang="ko-KR" altLang="en-US" baseline="0" dirty="0" smtClean="0"/>
              <a:t>에 한 명씩 있었고</a:t>
            </a:r>
            <a:r>
              <a:rPr lang="en-US" altLang="ko-KR" baseline="0" dirty="0" smtClean="0"/>
              <a:t>, </a:t>
            </a:r>
            <a:r>
              <a:rPr lang="ko-KR" altLang="en-US" baseline="0" dirty="0" err="1" smtClean="0"/>
              <a:t>실험자들이</a:t>
            </a:r>
            <a:r>
              <a:rPr lang="ko-KR" altLang="en-US" baseline="0" dirty="0" smtClean="0"/>
              <a:t> </a:t>
            </a:r>
            <a:r>
              <a:rPr lang="en-US" altLang="ko-KR" baseline="0" dirty="0" smtClean="0"/>
              <a:t>1~10</a:t>
            </a:r>
            <a:r>
              <a:rPr lang="ko-KR" altLang="en-US" baseline="0" dirty="0" smtClean="0"/>
              <a:t>안에서 다양한 분포를 했음</a:t>
            </a:r>
            <a:r>
              <a:rPr lang="en-US" altLang="ko-KR" baseline="0" dirty="0" smtClean="0"/>
              <a:t>. </a:t>
            </a:r>
          </a:p>
          <a:p>
            <a:r>
              <a:rPr lang="en-US" altLang="ko-KR" dirty="0" smtClean="0"/>
              <a:t>-&gt; </a:t>
            </a:r>
            <a:r>
              <a:rPr lang="ko-KR" altLang="en-US" dirty="0" smtClean="0"/>
              <a:t>예를 들면</a:t>
            </a:r>
            <a:r>
              <a:rPr lang="en-US" altLang="ko-KR" dirty="0" smtClean="0"/>
              <a:t>, </a:t>
            </a:r>
            <a:r>
              <a:rPr lang="ko-KR" altLang="en-US" dirty="0" smtClean="0"/>
              <a:t>아내와 함께 그룹 활동을 하는 </a:t>
            </a:r>
            <a:r>
              <a:rPr lang="ko-KR" altLang="en-US" dirty="0" err="1" smtClean="0"/>
              <a:t>뮤지션</a:t>
            </a:r>
            <a:r>
              <a:rPr lang="ko-KR" altLang="en-US" dirty="0" smtClean="0"/>
              <a:t> 남성은 </a:t>
            </a:r>
            <a:r>
              <a:rPr lang="en-US" altLang="ko-KR" dirty="0" smtClean="0"/>
              <a:t>work, family, social </a:t>
            </a:r>
            <a:r>
              <a:rPr lang="ko-KR" altLang="en-US" dirty="0" smtClean="0"/>
              <a:t>이 분리되지 않음</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24</a:t>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Rituals -&gt; </a:t>
            </a:r>
            <a:r>
              <a:rPr lang="ko-KR" altLang="en-US" dirty="0" smtClean="0"/>
              <a:t>아침에 학교 가기 전에 꼭 샤워를 한다거나</a:t>
            </a:r>
            <a:r>
              <a:rPr lang="en-US" altLang="ko-KR" dirty="0" smtClean="0"/>
              <a:t>, </a:t>
            </a:r>
          </a:p>
          <a:p>
            <a:r>
              <a:rPr lang="ko-KR" altLang="en-US" dirty="0" smtClean="0"/>
              <a:t>누구를 만나기 전에 커피를 마시며 생각하는 시간을 갖는다거나</a:t>
            </a:r>
            <a:r>
              <a:rPr lang="en-US" altLang="ko-KR" dirty="0" smtClean="0"/>
              <a:t>…</a:t>
            </a:r>
          </a:p>
          <a:p>
            <a:endParaRPr lang="en-US" altLang="ko-KR" dirty="0" smtClean="0"/>
          </a:p>
          <a:p>
            <a:r>
              <a:rPr lang="en-US" altLang="ko-KR" dirty="0" smtClean="0"/>
              <a:t>Online</a:t>
            </a:r>
            <a:r>
              <a:rPr lang="en-US" altLang="ko-KR" baseline="0" dirty="0" smtClean="0"/>
              <a:t> transitions:</a:t>
            </a:r>
          </a:p>
          <a:p>
            <a:r>
              <a:rPr lang="en-US" altLang="ko-KR" dirty="0" smtClean="0"/>
              <a:t>w/o</a:t>
            </a:r>
            <a:r>
              <a:rPr lang="ko-KR" altLang="en-US" baseline="0" dirty="0" smtClean="0"/>
              <a:t>의 경우</a:t>
            </a:r>
            <a:r>
              <a:rPr lang="en-US" altLang="ko-KR" baseline="0" dirty="0" smtClean="0"/>
              <a:t>-&gt; </a:t>
            </a:r>
            <a:r>
              <a:rPr lang="ko-KR" altLang="en-US" baseline="0" dirty="0" smtClean="0"/>
              <a:t>폴더를 닫거나</a:t>
            </a:r>
            <a:r>
              <a:rPr lang="en-US" altLang="ko-KR" baseline="0" dirty="0" smtClean="0"/>
              <a:t>, </a:t>
            </a:r>
            <a:r>
              <a:rPr lang="ko-KR" altLang="en-US" baseline="0" dirty="0" smtClean="0"/>
              <a:t>새로운 어플리케이션을 켠다거나</a:t>
            </a:r>
            <a:r>
              <a:rPr lang="en-US" altLang="ko-KR" baseline="0" dirty="0" smtClean="0"/>
              <a:t>, </a:t>
            </a:r>
            <a:r>
              <a:rPr lang="ko-KR" altLang="en-US" baseline="0" dirty="0" smtClean="0"/>
              <a:t>어떤 기기를 꺼버린다거나</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25</a:t>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Paired</a:t>
            </a:r>
            <a:r>
              <a:rPr lang="en-US" altLang="ko-KR" baseline="0" dirty="0" smtClean="0"/>
              <a:t> samples t</a:t>
            </a:r>
            <a:r>
              <a:rPr lang="en-US" altLang="ko-KR" dirty="0" smtClean="0"/>
              <a:t>-test.</a:t>
            </a:r>
          </a:p>
          <a:p>
            <a:r>
              <a:rPr lang="en-US" altLang="ko-KR" dirty="0" smtClean="0"/>
              <a:t>Focused sharing</a:t>
            </a:r>
            <a:r>
              <a:rPr lang="ko-KR" altLang="en-US" dirty="0" smtClean="0"/>
              <a:t>을 </a:t>
            </a:r>
            <a:r>
              <a:rPr lang="en-US" altLang="ko-KR" dirty="0" smtClean="0"/>
              <a:t>organizing,</a:t>
            </a:r>
            <a:r>
              <a:rPr lang="en-US" altLang="ko-KR" baseline="0" dirty="0" smtClean="0"/>
              <a:t> transition scenario </a:t>
            </a:r>
            <a:r>
              <a:rPr lang="ko-KR" altLang="en-US" baseline="0" dirty="0" smtClean="0"/>
              <a:t>보다 선호</a:t>
            </a:r>
            <a:endParaRPr lang="en-US" altLang="ko-KR" baseline="0" dirty="0" smtClean="0"/>
          </a:p>
          <a:p>
            <a:r>
              <a:rPr lang="en-US" altLang="ko-KR" baseline="0" dirty="0" smtClean="0"/>
              <a:t>Focused consuming</a:t>
            </a:r>
            <a:r>
              <a:rPr lang="ko-KR" altLang="en-US" baseline="0" dirty="0" smtClean="0"/>
              <a:t>을 </a:t>
            </a:r>
            <a:r>
              <a:rPr lang="en-US" altLang="ko-KR" baseline="0" dirty="0" smtClean="0"/>
              <a:t>transition </a:t>
            </a:r>
            <a:r>
              <a:rPr lang="ko-KR" altLang="en-US" baseline="0" dirty="0" smtClean="0"/>
              <a:t>보다 선호</a:t>
            </a:r>
            <a:endParaRPr lang="en-US" altLang="ko-KR" baseline="0" dirty="0" smtClean="0"/>
          </a:p>
          <a:p>
            <a:r>
              <a:rPr lang="en-US" altLang="ko-KR" baseline="0" dirty="0" smtClean="0"/>
              <a:t>Organizing</a:t>
            </a:r>
            <a:r>
              <a:rPr lang="ko-KR" altLang="en-US" baseline="0" dirty="0" smtClean="0"/>
              <a:t>과 </a:t>
            </a:r>
            <a:r>
              <a:rPr lang="en-US" altLang="ko-KR" baseline="0" dirty="0" smtClean="0"/>
              <a:t>transitioning</a:t>
            </a:r>
            <a:r>
              <a:rPr lang="ko-KR" altLang="en-US" baseline="0" dirty="0" smtClean="0"/>
              <a:t>간에는 선호의 큰 차이가 없었음</a:t>
            </a:r>
            <a:r>
              <a:rPr lang="en-US" altLang="ko-KR" baseline="0" dirty="0" smtClean="0"/>
              <a:t>. </a:t>
            </a:r>
          </a:p>
          <a:p>
            <a:endParaRPr lang="en-US" altLang="ko-KR" baseline="0" dirty="0" smtClean="0"/>
          </a:p>
          <a:p>
            <a:r>
              <a:rPr lang="en-US" altLang="ko-KR" baseline="0" dirty="0" smtClean="0"/>
              <a:t>Life faceting</a:t>
            </a:r>
            <a:r>
              <a:rPr lang="ko-KR" altLang="en-US" baseline="0" dirty="0" smtClean="0"/>
              <a:t>이 높을수록 </a:t>
            </a:r>
            <a:r>
              <a:rPr lang="en-US" altLang="ko-KR" baseline="0" dirty="0" smtClean="0"/>
              <a:t>focused sharing </a:t>
            </a:r>
            <a:r>
              <a:rPr lang="ko-KR" altLang="en-US" baseline="0" dirty="0" smtClean="0"/>
              <a:t>시나리오를 중요하게 생각하는 경향이 있음</a:t>
            </a:r>
            <a:r>
              <a:rPr lang="en-US" altLang="ko-KR" baseline="0" dirty="0" smtClean="0"/>
              <a:t>. </a:t>
            </a:r>
          </a:p>
          <a:p>
            <a:r>
              <a:rPr lang="ko-KR" altLang="en-US" baseline="0" dirty="0" smtClean="0"/>
              <a:t>대신 </a:t>
            </a:r>
            <a:r>
              <a:rPr lang="en-US" altLang="ko-KR" baseline="0" dirty="0" smtClean="0"/>
              <a:t>organizing</a:t>
            </a:r>
            <a:r>
              <a:rPr lang="ko-KR" altLang="en-US" baseline="0" dirty="0" smtClean="0"/>
              <a:t>에는 큰 관심이 없</a:t>
            </a:r>
            <a:r>
              <a:rPr lang="en-US" altLang="ko-KR" baseline="0" dirty="0" smtClean="0"/>
              <a:t>…</a:t>
            </a:r>
          </a:p>
          <a:p>
            <a:endParaRPr lang="en-US" altLang="ko-KR" baseline="0" dirty="0" smtClean="0"/>
          </a:p>
          <a:p>
            <a:r>
              <a:rPr lang="ko-KR" altLang="en-US" dirty="0" smtClean="0"/>
              <a:t>가장 중요하다고 생각하는 시나리오는 </a:t>
            </a:r>
            <a:r>
              <a:rPr lang="en-US" altLang="ko-KR" dirty="0" smtClean="0"/>
              <a:t>sharing concept</a:t>
            </a:r>
            <a:r>
              <a:rPr lang="ko-KR" altLang="en-US" dirty="0" smtClean="0"/>
              <a:t>인데</a:t>
            </a:r>
            <a:r>
              <a:rPr lang="en-US" altLang="ko-KR" dirty="0" smtClean="0"/>
              <a:t>, </a:t>
            </a:r>
            <a:r>
              <a:rPr lang="ko-KR" altLang="en-US" dirty="0" smtClean="0"/>
              <a:t>사람들은 </a:t>
            </a:r>
            <a:r>
              <a:rPr lang="en-US" altLang="ko-KR" dirty="0" smtClean="0"/>
              <a:t>social spam</a:t>
            </a:r>
            <a:r>
              <a:rPr lang="ko-KR" altLang="en-US" dirty="0" smtClean="0"/>
              <a:t>에 대해 우려하는 점이 많음</a:t>
            </a:r>
            <a:r>
              <a:rPr lang="en-US" altLang="ko-KR" dirty="0" smtClean="0"/>
              <a:t>.</a:t>
            </a:r>
          </a:p>
          <a:p>
            <a:r>
              <a:rPr lang="en-US" altLang="ko-KR" dirty="0" smtClean="0"/>
              <a:t>-&gt; </a:t>
            </a:r>
            <a:r>
              <a:rPr lang="en-US" altLang="ko-KR" dirty="0" err="1" smtClean="0"/>
              <a:t>facebook</a:t>
            </a:r>
            <a:r>
              <a:rPr lang="en-US" altLang="ko-KR" dirty="0" smtClean="0"/>
              <a:t> </a:t>
            </a:r>
            <a:r>
              <a:rPr lang="ko-KR" altLang="en-US" dirty="0" smtClean="0"/>
              <a:t>같은 데에서 </a:t>
            </a:r>
            <a:r>
              <a:rPr lang="en-US" altLang="ko-KR" dirty="0" smtClean="0"/>
              <a:t>filtering content</a:t>
            </a:r>
            <a:r>
              <a:rPr lang="ko-KR" altLang="en-US" dirty="0" smtClean="0"/>
              <a:t>같은 </a:t>
            </a:r>
            <a:r>
              <a:rPr lang="ko-KR" altLang="en-US" dirty="0" err="1" smtClean="0"/>
              <a:t>컨셉들을</a:t>
            </a:r>
            <a:r>
              <a:rPr lang="ko-KR" altLang="en-US" dirty="0" smtClean="0"/>
              <a:t> 좋아하는 듯</a:t>
            </a:r>
            <a:r>
              <a:rPr lang="en-US" altLang="ko-KR" dirty="0" smtClean="0"/>
              <a:t>. </a:t>
            </a:r>
          </a:p>
          <a:p>
            <a:r>
              <a:rPr lang="ko-KR" altLang="en-US" dirty="0" smtClean="0"/>
              <a:t>그리고 중요하다고 생각되는 사람들이나 </a:t>
            </a:r>
            <a:r>
              <a:rPr lang="ko-KR" altLang="en-US" dirty="0" err="1" smtClean="0"/>
              <a:t>관련있다고</a:t>
            </a:r>
            <a:r>
              <a:rPr lang="ko-KR" altLang="en-US" dirty="0" smtClean="0"/>
              <a:t> 생각되는 사람들하고만 </a:t>
            </a:r>
            <a:r>
              <a:rPr lang="ko-KR" altLang="en-US" dirty="0" err="1" smtClean="0"/>
              <a:t>컨텐츠를</a:t>
            </a:r>
            <a:r>
              <a:rPr lang="ko-KR" altLang="en-US" dirty="0" smtClean="0"/>
              <a:t> 나누고 싶어함</a:t>
            </a:r>
            <a:r>
              <a:rPr lang="en-US" altLang="ko-KR" dirty="0" smtClean="0"/>
              <a:t>.</a:t>
            </a:r>
          </a:p>
          <a:p>
            <a:endParaRPr lang="en-US" altLang="ko-KR" dirty="0" smtClean="0"/>
          </a:p>
          <a:p>
            <a:r>
              <a:rPr lang="ko-KR" altLang="en-US" dirty="0" smtClean="0"/>
              <a:t>그래서</a:t>
            </a:r>
            <a:r>
              <a:rPr lang="en-US" altLang="ko-KR" dirty="0" smtClean="0"/>
              <a:t>! </a:t>
            </a:r>
            <a:r>
              <a:rPr lang="ko-KR" altLang="en-US" dirty="0" err="1" smtClean="0"/>
              <a:t>다이나믹하고</a:t>
            </a:r>
            <a:r>
              <a:rPr lang="ko-KR" altLang="en-US" dirty="0" smtClean="0"/>
              <a:t> 실시간인 </a:t>
            </a:r>
            <a:r>
              <a:rPr lang="en-US" altLang="ko-KR" dirty="0" smtClean="0"/>
              <a:t>map</a:t>
            </a:r>
            <a:r>
              <a:rPr lang="ko-KR" altLang="en-US" dirty="0" smtClean="0"/>
              <a:t>들을 얻고 싶어한다는 것</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1F8A9B57-0FB2-4E2A-B95D-1ADE840B4B68}" type="slidenum">
              <a:rPr lang="ko-KR" altLang="en-US" smtClean="0"/>
              <a:pPr/>
              <a:t>26</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57364"/>
            <a:ext cx="7772400" cy="1470025"/>
          </a:xfrm>
        </p:spPr>
        <p:txBody>
          <a:bodyPr anchor="b">
            <a:normAutofit/>
          </a:bodyPr>
          <a:lstStyle>
            <a:lvl1pPr algn="l">
              <a:defRPr sz="3600">
                <a:solidFill>
                  <a:schemeClr val="bg1"/>
                </a:solidFill>
              </a:defRPr>
            </a:lvl1pPr>
          </a:lstStyle>
          <a:p>
            <a:r>
              <a:rPr lang="ko-KR" altLang="en-US" smtClean="0"/>
              <a:t>마스터 제목 스타일 편집</a:t>
            </a:r>
            <a:endParaRPr lang="ko-KR" altLang="en-US" dirty="0"/>
          </a:p>
        </p:txBody>
      </p:sp>
      <p:sp>
        <p:nvSpPr>
          <p:cNvPr id="3" name="부제목 2"/>
          <p:cNvSpPr>
            <a:spLocks noGrp="1"/>
          </p:cNvSpPr>
          <p:nvPr>
            <p:ph type="subTitle" idx="1"/>
          </p:nvPr>
        </p:nvSpPr>
        <p:spPr>
          <a:xfrm>
            <a:off x="692939" y="3571876"/>
            <a:ext cx="7758122"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dirty="0"/>
          </a:p>
        </p:txBody>
      </p:sp>
      <p:cxnSp>
        <p:nvCxnSpPr>
          <p:cNvPr id="7" name="직선 연결선 6"/>
          <p:cNvCxnSpPr/>
          <p:nvPr/>
        </p:nvCxnSpPr>
        <p:spPr>
          <a:xfrm>
            <a:off x="714348" y="3428206"/>
            <a:ext cx="7715304"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solidFill>
                  <a:schemeClr val="bg1"/>
                </a:solidFill>
              </a:defRPr>
            </a:lvl1pPr>
          </a:lstStyle>
          <a:p>
            <a:r>
              <a:rPr lang="ko-KR" altLang="en-US" smtClean="0"/>
              <a:t>마스터 제목 스타일 편집</a:t>
            </a:r>
            <a:endParaRPr lang="ko-KR" altLang="en-US" dirty="0"/>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a:p>
        </p:txBody>
      </p:sp>
      <p:sp>
        <p:nvSpPr>
          <p:cNvPr id="6" name="슬라이드 번호 개체 틀 5"/>
          <p:cNvSpPr>
            <a:spLocks noGrp="1"/>
          </p:cNvSpPr>
          <p:nvPr>
            <p:ph type="sldNum" sz="quarter" idx="12"/>
          </p:nvPr>
        </p:nvSpPr>
        <p:spPr/>
        <p:txBody>
          <a:bodyPr/>
          <a:lstStyle/>
          <a:p>
            <a:fld id="{21471A64-E992-4CB3-8773-AB4CEF980B3F}" type="slidenum">
              <a:rPr lang="ko-KR" altLang="en-US" smtClean="0"/>
              <a:pPr/>
              <a:t>‹#›</a:t>
            </a:fld>
            <a:endParaRPr lang="ko-KR" altLang="en-US"/>
          </a:p>
        </p:txBody>
      </p:sp>
      <p:pic>
        <p:nvPicPr>
          <p:cNvPr id="8" name="Picture 16" descr="iDB_color"/>
          <p:cNvPicPr>
            <a:picLocks noChangeAspect="1" noChangeArrowheads="1"/>
          </p:cNvPicPr>
          <p:nvPr/>
        </p:nvPicPr>
        <p:blipFill>
          <a:blip r:embed="rId3" cstate="print"/>
          <a:srcRect/>
          <a:stretch>
            <a:fillRect/>
          </a:stretch>
        </p:blipFill>
        <p:spPr bwMode="auto">
          <a:xfrm>
            <a:off x="8128000" y="6197600"/>
            <a:ext cx="1016000" cy="660400"/>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171448" y="142860"/>
            <a:ext cx="8801104" cy="785810"/>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171448" y="1071546"/>
            <a:ext cx="8801104" cy="5429288"/>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6" name="슬라이드 번호 개체 틀 5"/>
          <p:cNvSpPr>
            <a:spLocks noGrp="1"/>
          </p:cNvSpPr>
          <p:nvPr>
            <p:ph type="sldNum" sz="quarter" idx="4"/>
          </p:nvPr>
        </p:nvSpPr>
        <p:spPr>
          <a:xfrm>
            <a:off x="4250529" y="6572272"/>
            <a:ext cx="642942" cy="214314"/>
          </a:xfrm>
          <a:prstGeom prst="rect">
            <a:avLst/>
          </a:prstGeom>
        </p:spPr>
        <p:txBody>
          <a:bodyPr vert="horz" lIns="91440" tIns="45720" rIns="91440" bIns="45720" rtlCol="0" anchor="ctr"/>
          <a:lstStyle>
            <a:lvl1pPr algn="ctr">
              <a:defRPr sz="1200">
                <a:solidFill>
                  <a:schemeClr val="tx1"/>
                </a:solidFill>
                <a:latin typeface="Corbel" pitchFamily="34" charset="0"/>
              </a:defRPr>
            </a:lvl1pPr>
          </a:lstStyle>
          <a:p>
            <a:fld id="{21471A64-E992-4CB3-8773-AB4CEF980B3F}"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Lst>
  <p:hf hdr="0" ftr="0" dt="0"/>
  <p:txStyles>
    <p:titleStyle>
      <a:lvl1pPr algn="l" defTabSz="914400" rtl="0" eaLnBrk="1" latinLnBrk="1" hangingPunct="1">
        <a:spcBef>
          <a:spcPct val="0"/>
        </a:spcBef>
        <a:buNone/>
        <a:defRPr sz="3600" kern="1200">
          <a:solidFill>
            <a:schemeClr val="tx1"/>
          </a:solidFill>
          <a:latin typeface="Corbel" pitchFamily="34" charset="0"/>
          <a:ea typeface="+mj-ea"/>
          <a:cs typeface="+mj-cs"/>
        </a:defRPr>
      </a:lvl1pPr>
    </p:titleStyle>
    <p:bodyStyle>
      <a:lvl1pPr marL="342900" indent="-342900" algn="l" defTabSz="914400" rtl="0" eaLnBrk="1" latinLnBrk="1" hangingPunct="1">
        <a:spcBef>
          <a:spcPct val="20000"/>
        </a:spcBef>
        <a:buClr>
          <a:srgbClr val="C00000"/>
        </a:buClr>
        <a:buFont typeface="Wingdings" pitchFamily="2" charset="2"/>
        <a:buChar char="§"/>
        <a:defRPr sz="2400" kern="1200">
          <a:solidFill>
            <a:schemeClr val="tx1"/>
          </a:solidFill>
          <a:latin typeface="Corbel" pitchFamily="34" charset="0"/>
          <a:ea typeface="+mn-ea"/>
          <a:cs typeface="+mn-cs"/>
        </a:defRPr>
      </a:lvl1pPr>
      <a:lvl2pPr marL="742950" indent="-285750" algn="l" defTabSz="914400" rtl="0" eaLnBrk="1" latinLnBrk="1" hangingPunct="1">
        <a:spcBef>
          <a:spcPct val="20000"/>
        </a:spcBef>
        <a:buClr>
          <a:srgbClr val="C00000"/>
        </a:buClr>
        <a:buFont typeface="Corbel" pitchFamily="34" charset="0"/>
        <a:buChar char="–"/>
        <a:defRPr sz="2000" kern="1200">
          <a:solidFill>
            <a:schemeClr val="tx1"/>
          </a:solidFill>
          <a:latin typeface="Corbel" pitchFamily="34" charset="0"/>
          <a:ea typeface="+mn-ea"/>
          <a:cs typeface="+mn-cs"/>
        </a:defRPr>
      </a:lvl2pPr>
      <a:lvl3pPr marL="1143000" indent="-228600" algn="l" defTabSz="914400" rtl="0" eaLnBrk="1" latinLnBrk="1" hangingPunct="1">
        <a:spcBef>
          <a:spcPct val="20000"/>
        </a:spcBef>
        <a:buClr>
          <a:srgbClr val="C00000"/>
        </a:buClr>
        <a:buFont typeface="Wingdings" pitchFamily="2" charset="2"/>
        <a:buChar char="§"/>
        <a:defRPr sz="1800" kern="1200">
          <a:solidFill>
            <a:schemeClr val="tx1"/>
          </a:solidFill>
          <a:latin typeface="Corbel" pitchFamily="34" charset="0"/>
          <a:ea typeface="+mn-ea"/>
          <a:cs typeface="+mn-cs"/>
        </a:defRPr>
      </a:lvl3pPr>
      <a:lvl4pPr marL="1600200" indent="-228600" algn="l" defTabSz="914400" rtl="0" eaLnBrk="1" latinLnBrk="1" hangingPunct="1">
        <a:spcBef>
          <a:spcPct val="20000"/>
        </a:spcBef>
        <a:buClr>
          <a:srgbClr val="C00000"/>
        </a:buClr>
        <a:buFont typeface="Corbel" pitchFamily="34" charset="0"/>
        <a:buChar char="–"/>
        <a:defRPr sz="1600" kern="1200">
          <a:solidFill>
            <a:schemeClr val="tx1"/>
          </a:solidFill>
          <a:latin typeface="Corbel" pitchFamily="34" charset="0"/>
          <a:ea typeface="+mn-ea"/>
          <a:cs typeface="+mn-cs"/>
        </a:defRPr>
      </a:lvl4pPr>
      <a:lvl5pPr marL="2057400" indent="-228600" algn="l" defTabSz="914400" rtl="0" eaLnBrk="1" latinLnBrk="1" hangingPunct="1">
        <a:spcBef>
          <a:spcPct val="20000"/>
        </a:spcBef>
        <a:buClr>
          <a:srgbClr val="C00000"/>
        </a:buClr>
        <a:buFont typeface="Wingdings" pitchFamily="2" charset="2"/>
        <a:buChar char="§"/>
        <a:defRPr sz="1600" kern="1200">
          <a:solidFill>
            <a:schemeClr val="tx1"/>
          </a:solidFill>
          <a:latin typeface="Corbel" pitchFamily="34" charset="0"/>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hyperlink" Target="//upload.wikimedia.org/wikipedia/commons/3/37/Clock.gi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wmf"/><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Life “Modes” in Social Media</a:t>
            </a:r>
            <a:endParaRPr lang="ko-KR" altLang="en-US" dirty="0"/>
          </a:p>
        </p:txBody>
      </p:sp>
      <p:sp>
        <p:nvSpPr>
          <p:cNvPr id="3" name="부제목 2"/>
          <p:cNvSpPr>
            <a:spLocks noGrp="1"/>
          </p:cNvSpPr>
          <p:nvPr>
            <p:ph type="subTitle" idx="1"/>
          </p:nvPr>
        </p:nvSpPr>
        <p:spPr/>
        <p:txBody>
          <a:bodyPr>
            <a:normAutofit fontScale="92500" lnSpcReduction="10000"/>
          </a:bodyPr>
          <a:lstStyle/>
          <a:p>
            <a:r>
              <a:rPr lang="en-US" altLang="ko-KR" dirty="0" err="1" smtClean="0"/>
              <a:t>Fatih</a:t>
            </a:r>
            <a:r>
              <a:rPr lang="en-US" altLang="ko-KR" dirty="0" smtClean="0"/>
              <a:t> </a:t>
            </a:r>
            <a:r>
              <a:rPr lang="en-US" altLang="ko-KR" dirty="0" err="1" smtClean="0"/>
              <a:t>Kursat</a:t>
            </a:r>
            <a:r>
              <a:rPr lang="en-US" altLang="ko-KR" dirty="0" smtClean="0"/>
              <a:t> </a:t>
            </a:r>
            <a:r>
              <a:rPr lang="en-US" altLang="ko-KR" dirty="0" err="1" smtClean="0"/>
              <a:t>Ozenc</a:t>
            </a:r>
            <a:r>
              <a:rPr lang="en-US" altLang="ko-KR" dirty="0" smtClean="0"/>
              <a:t> (CMU), Shelly D. </a:t>
            </a:r>
            <a:r>
              <a:rPr lang="en-US" altLang="ko-KR" dirty="0" err="1" smtClean="0"/>
              <a:t>Farnham</a:t>
            </a:r>
            <a:r>
              <a:rPr lang="en-US" altLang="ko-KR" dirty="0" smtClean="0"/>
              <a:t> (Yahoo!)</a:t>
            </a:r>
          </a:p>
          <a:p>
            <a:r>
              <a:rPr lang="en-US" altLang="ko-KR" dirty="0" smtClean="0"/>
              <a:t>CHI 2011</a:t>
            </a:r>
          </a:p>
          <a:p>
            <a:endParaRPr lang="en-US" altLang="ko-KR" dirty="0" smtClean="0"/>
          </a:p>
          <a:p>
            <a:r>
              <a:rPr lang="en-US" altLang="ko-KR" dirty="0" smtClean="0"/>
              <a:t>December 30, 2011</a:t>
            </a:r>
          </a:p>
          <a:p>
            <a:r>
              <a:rPr lang="en-US" altLang="ko-KR" dirty="0" err="1" smtClean="0"/>
              <a:t>Hyewon</a:t>
            </a:r>
            <a:r>
              <a:rPr lang="en-US" altLang="ko-KR" dirty="0" smtClean="0"/>
              <a:t> Lim</a:t>
            </a:r>
            <a:endParaRPr lang="ko-KR" altLang="en-US" dirty="0"/>
          </a:p>
        </p:txBody>
      </p:sp>
    </p:spTree>
    <p:extLst>
      <p:ext uri="{BB962C8B-B14F-4D97-AF65-F5344CB8AC3E}">
        <p14:creationId xmlns:p14="http://schemas.microsoft.com/office/powerpoint/2010/main" xmlns="" val="3918517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Methodology</a:t>
            </a:r>
            <a:endParaRPr lang="ko-KR" altLang="en-US" dirty="0"/>
          </a:p>
        </p:txBody>
      </p:sp>
      <p:sp>
        <p:nvSpPr>
          <p:cNvPr id="3" name="내용 개체 틀 2"/>
          <p:cNvSpPr>
            <a:spLocks noGrp="1"/>
          </p:cNvSpPr>
          <p:nvPr>
            <p:ph idx="1"/>
          </p:nvPr>
        </p:nvSpPr>
        <p:spPr/>
        <p:txBody>
          <a:bodyPr/>
          <a:lstStyle/>
          <a:p>
            <a:r>
              <a:rPr lang="en-US" altLang="ko-KR" dirty="0" smtClean="0"/>
              <a:t>In-depth, two-hour interviews</a:t>
            </a:r>
          </a:p>
          <a:p>
            <a:pPr lvl="1"/>
            <a:r>
              <a:rPr lang="en-US" altLang="ko-KR" dirty="0" smtClean="0"/>
              <a:t>Life mapping activity</a:t>
            </a:r>
          </a:p>
          <a:p>
            <a:pPr lvl="2"/>
            <a:r>
              <a:rPr lang="en-US" altLang="ko-KR" dirty="0" smtClean="0"/>
              <a:t>How people naturally </a:t>
            </a:r>
            <a:r>
              <a:rPr lang="en-US" altLang="ko-KR" dirty="0"/>
              <a:t>mentally model different areas of their </a:t>
            </a:r>
            <a:r>
              <a:rPr lang="en-US" altLang="ko-KR" dirty="0" smtClean="0"/>
              <a:t>lives</a:t>
            </a:r>
          </a:p>
          <a:p>
            <a:pPr lvl="1"/>
            <a:r>
              <a:rPr lang="en-US" altLang="ko-KR" dirty="0" smtClean="0"/>
              <a:t>Need validation session</a:t>
            </a:r>
            <a:endParaRPr lang="ko-KR" altLang="en-US" dirty="0"/>
          </a:p>
          <a:p>
            <a:pPr lvl="2"/>
            <a:r>
              <a:rPr lang="en-US" altLang="ko-KR" dirty="0" smtClean="0"/>
              <a:t>How they incorporate communication technologies to support them</a:t>
            </a:r>
          </a:p>
          <a:p>
            <a:pPr lvl="1"/>
            <a:r>
              <a:rPr lang="en-US" altLang="ko-KR" dirty="0" smtClean="0"/>
              <a:t>Visual metaphors ranking activity</a:t>
            </a:r>
          </a:p>
          <a:p>
            <a:pPr lvl="2"/>
            <a:r>
              <a:rPr lang="en-US" altLang="ko-KR" dirty="0" smtClean="0"/>
              <a:t>How we might improve their online experiences of managing their social </a:t>
            </a:r>
            <a:br>
              <a:rPr lang="en-US" altLang="ko-KR" dirty="0" smtClean="0"/>
            </a:br>
            <a:r>
              <a:rPr lang="en-US" altLang="ko-KR" dirty="0" smtClean="0"/>
              <a:t>media streams</a:t>
            </a:r>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10</a:t>
            </a:fld>
            <a:endParaRPr lang="ko-KR" altLang="en-US"/>
          </a:p>
        </p:txBody>
      </p:sp>
    </p:spTree>
    <p:extLst>
      <p:ext uri="{BB962C8B-B14F-4D97-AF65-F5344CB8AC3E}">
        <p14:creationId xmlns:p14="http://schemas.microsoft.com/office/powerpoint/2010/main" xmlns="" val="3161540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smtClean="0"/>
              <a:t>Methodology</a:t>
            </a:r>
            <a:r>
              <a:rPr lang="en-US" altLang="ko-KR" dirty="0" smtClean="0"/>
              <a:t/>
            </a:r>
            <a:br>
              <a:rPr lang="en-US" altLang="ko-KR" dirty="0" smtClean="0"/>
            </a:br>
            <a:r>
              <a:rPr lang="en-US" altLang="ko-KR" dirty="0" smtClean="0"/>
              <a:t>Life Mapping Activity</a:t>
            </a:r>
            <a:endParaRPr lang="ko-KR" altLang="en-US" dirty="0"/>
          </a:p>
        </p:txBody>
      </p:sp>
      <p:sp>
        <p:nvSpPr>
          <p:cNvPr id="3" name="내용 개체 틀 2"/>
          <p:cNvSpPr>
            <a:spLocks noGrp="1"/>
          </p:cNvSpPr>
          <p:nvPr>
            <p:ph idx="1"/>
          </p:nvPr>
        </p:nvSpPr>
        <p:spPr/>
        <p:txBody>
          <a:bodyPr/>
          <a:lstStyle/>
          <a:p>
            <a:r>
              <a:rPr lang="en-US" altLang="ko-KR" dirty="0" smtClean="0"/>
              <a:t>Life mapping </a:t>
            </a:r>
            <a:r>
              <a:rPr lang="en-US" altLang="ko-KR" sz="1800" dirty="0" smtClean="0"/>
              <a:t>[Farnham03]</a:t>
            </a:r>
          </a:p>
          <a:p>
            <a:pPr lvl="1"/>
            <a:r>
              <a:rPr lang="en-US" altLang="ko-KR" dirty="0" smtClean="0"/>
              <a:t>Draw out pictures or diagrams of important areas of your lives</a:t>
            </a:r>
          </a:p>
          <a:p>
            <a:pPr lvl="1"/>
            <a:r>
              <a:rPr lang="en-US" altLang="ko-KR" dirty="0" smtClean="0"/>
              <a:t>Instructed participants to describe</a:t>
            </a:r>
          </a:p>
          <a:p>
            <a:pPr lvl="2"/>
            <a:r>
              <a:rPr lang="en-US" altLang="ko-KR" dirty="0" smtClean="0"/>
              <a:t>how they used communication technologies to support different areas of their lives</a:t>
            </a:r>
          </a:p>
          <a:p>
            <a:pPr lvl="2"/>
            <a:r>
              <a:rPr lang="en-US" altLang="ko-KR" dirty="0" smtClean="0"/>
              <a:t>how they maintained their life segmentation</a:t>
            </a:r>
          </a:p>
          <a:p>
            <a:pPr lvl="2"/>
            <a:r>
              <a:rPr lang="en-US" altLang="ko-KR" dirty="0" smtClean="0"/>
              <a:t>how they transitioned between areas of life </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11</a:t>
            </a:fld>
            <a:endParaRPr lang="ko-KR"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31510" y="3789040"/>
            <a:ext cx="4321740" cy="2376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09519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smtClean="0"/>
              <a:t>Methodology</a:t>
            </a:r>
            <a:r>
              <a:rPr lang="en-US" altLang="ko-KR" dirty="0" smtClean="0"/>
              <a:t/>
            </a:r>
            <a:br>
              <a:rPr lang="en-US" altLang="ko-KR" dirty="0" smtClean="0"/>
            </a:br>
            <a:r>
              <a:rPr lang="en-US" altLang="ko-KR" dirty="0" smtClean="0"/>
              <a:t>Need Validation Session</a:t>
            </a:r>
            <a:endParaRPr lang="ko-KR" altLang="en-US" dirty="0"/>
          </a:p>
        </p:txBody>
      </p:sp>
      <p:sp>
        <p:nvSpPr>
          <p:cNvPr id="3" name="내용 개체 틀 2"/>
          <p:cNvSpPr>
            <a:spLocks noGrp="1"/>
          </p:cNvSpPr>
          <p:nvPr>
            <p:ph idx="1"/>
          </p:nvPr>
        </p:nvSpPr>
        <p:spPr/>
        <p:txBody>
          <a:bodyPr/>
          <a:lstStyle/>
          <a:p>
            <a:r>
              <a:rPr lang="en-US" altLang="ko-KR" dirty="0" smtClean="0"/>
              <a:t>Generate eleven concept scenarios</a:t>
            </a:r>
          </a:p>
          <a:p>
            <a:pPr lvl="1"/>
            <a:r>
              <a:rPr lang="en-US" altLang="ko-KR" dirty="0" smtClean="0"/>
              <a:t>On organizing contacts, focused sharing, focused consuming, and transitions</a:t>
            </a:r>
          </a:p>
          <a:p>
            <a:pPr lvl="1"/>
            <a:r>
              <a:rPr lang="en-US" altLang="ko-KR" dirty="0" smtClean="0"/>
              <a:t>Based on a general underlying model</a:t>
            </a:r>
            <a:endParaRPr lang="en-US" altLang="ko-KR" dirty="0"/>
          </a:p>
          <a:p>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12</a:t>
            </a:fld>
            <a:endParaRPr lang="ko-KR"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7784" y="2852936"/>
            <a:ext cx="3832608" cy="2738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25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smtClean="0"/>
              <a:t>Methodology</a:t>
            </a:r>
            <a:r>
              <a:rPr lang="en-US" altLang="ko-KR" dirty="0" smtClean="0"/>
              <a:t/>
            </a:r>
            <a:br>
              <a:rPr lang="en-US" altLang="ko-KR" dirty="0" smtClean="0"/>
            </a:br>
            <a:r>
              <a:rPr lang="en-US" altLang="ko-KR" dirty="0" smtClean="0"/>
              <a:t>Visual Representations</a:t>
            </a:r>
            <a:endParaRPr lang="ko-KR" altLang="en-US" dirty="0"/>
          </a:p>
        </p:txBody>
      </p:sp>
      <p:sp>
        <p:nvSpPr>
          <p:cNvPr id="3" name="내용 개체 틀 2"/>
          <p:cNvSpPr>
            <a:spLocks noGrp="1"/>
          </p:cNvSpPr>
          <p:nvPr>
            <p:ph idx="1"/>
          </p:nvPr>
        </p:nvSpPr>
        <p:spPr/>
        <p:txBody>
          <a:bodyPr/>
          <a:lstStyle/>
          <a:p>
            <a:r>
              <a:rPr lang="en-US" altLang="ko-KR" dirty="0" smtClean="0"/>
              <a:t>Select six visual representations</a:t>
            </a:r>
          </a:p>
          <a:p>
            <a:pPr lvl="1"/>
            <a:r>
              <a:rPr lang="en-US" altLang="ko-KR" dirty="0" smtClean="0"/>
              <a:t>Embedded them into the concept scenarios</a:t>
            </a:r>
          </a:p>
          <a:p>
            <a:pPr lvl="1"/>
            <a:r>
              <a:rPr lang="en-US" altLang="ko-KR" dirty="0" smtClean="0"/>
              <a:t>Participants rank them</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13</a:t>
            </a:fld>
            <a:endParaRPr lang="ko-KR" altLang="en-US"/>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52682" r="4029"/>
          <a:stretch/>
        </p:blipFill>
        <p:spPr bwMode="auto">
          <a:xfrm>
            <a:off x="4788024" y="2523235"/>
            <a:ext cx="2895852" cy="36054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48413"/>
          <a:stretch/>
        </p:blipFill>
        <p:spPr bwMode="auto">
          <a:xfrm>
            <a:off x="1259632" y="2474250"/>
            <a:ext cx="2805317" cy="36544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9544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Study Results</a:t>
            </a:r>
            <a:endParaRPr lang="ko-KR" altLang="en-US" dirty="0"/>
          </a:p>
        </p:txBody>
      </p:sp>
      <p:sp>
        <p:nvSpPr>
          <p:cNvPr id="3" name="내용 개체 틀 2"/>
          <p:cNvSpPr>
            <a:spLocks noGrp="1"/>
          </p:cNvSpPr>
          <p:nvPr>
            <p:ph idx="1"/>
          </p:nvPr>
        </p:nvSpPr>
        <p:spPr/>
        <p:txBody>
          <a:bodyPr/>
          <a:lstStyle/>
          <a:p>
            <a:r>
              <a:rPr lang="en-US" altLang="ko-KR" dirty="0" smtClean="0"/>
              <a:t>Qualitative study</a:t>
            </a:r>
          </a:p>
          <a:p>
            <a:pPr lvl="1"/>
            <a:r>
              <a:rPr lang="en-US" altLang="ko-KR" dirty="0" smtClean="0"/>
              <a:t>To seek out participants who were likely to be involved in more than one life facet and could provide meaningful feedback on concept scenarios that explore how to help people manage life facets online</a:t>
            </a:r>
          </a:p>
          <a:p>
            <a:pPr lvl="1"/>
            <a:endParaRPr lang="en-US" altLang="ko-KR" dirty="0" smtClean="0"/>
          </a:p>
          <a:p>
            <a:r>
              <a:rPr lang="en-US" altLang="ko-KR" dirty="0" smtClean="0"/>
              <a:t>Questionnaire</a:t>
            </a:r>
          </a:p>
          <a:p>
            <a:pPr lvl="1"/>
            <a:r>
              <a:rPr lang="en-US" altLang="ko-KR" dirty="0" smtClean="0"/>
              <a:t>Extroversion</a:t>
            </a:r>
          </a:p>
          <a:p>
            <a:pPr lvl="2"/>
            <a:r>
              <a:rPr lang="en-US" altLang="ko-KR" i="1" dirty="0" smtClean="0"/>
              <a:t>I make new friends easily</a:t>
            </a:r>
          </a:p>
          <a:p>
            <a:pPr lvl="2"/>
            <a:r>
              <a:rPr lang="en-US" altLang="ko-KR" i="1" dirty="0" smtClean="0"/>
              <a:t>I am skilled in handling social situations</a:t>
            </a:r>
          </a:p>
          <a:p>
            <a:pPr lvl="1"/>
            <a:r>
              <a:rPr lang="en-US" altLang="ko-KR" dirty="0" smtClean="0"/>
              <a:t>Life faceting</a:t>
            </a:r>
          </a:p>
          <a:p>
            <a:pPr lvl="2"/>
            <a:r>
              <a:rPr lang="en-US" altLang="ko-KR" i="1" dirty="0" smtClean="0"/>
              <a:t>I have many different sides of me, and the side I show depends on the social situation</a:t>
            </a:r>
          </a:p>
          <a:p>
            <a:pPr lvl="2"/>
            <a:r>
              <a:rPr lang="en-US" altLang="ko-KR" i="1" dirty="0" smtClean="0"/>
              <a:t>I prefer to keep different parts of my life separate</a:t>
            </a:r>
          </a:p>
          <a:p>
            <a:pPr lvl="1"/>
            <a:endParaRPr lang="en-US" altLang="ko-KR" dirty="0" smtClean="0"/>
          </a:p>
          <a:p>
            <a:pPr lvl="1"/>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14</a:t>
            </a:fld>
            <a:endParaRPr lang="ko-KR" altLang="en-US"/>
          </a:p>
        </p:txBody>
      </p:sp>
    </p:spTree>
    <p:extLst>
      <p:ext uri="{BB962C8B-B14F-4D97-AF65-F5344CB8AC3E}">
        <p14:creationId xmlns:p14="http://schemas.microsoft.com/office/powerpoint/2010/main" xmlns="" val="351571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Study Results</a:t>
            </a:r>
            <a:endParaRPr lang="ko-KR" altLang="en-US" dirty="0"/>
          </a:p>
        </p:txBody>
      </p:sp>
      <p:sp>
        <p:nvSpPr>
          <p:cNvPr id="3" name="내용 개체 틀 2"/>
          <p:cNvSpPr>
            <a:spLocks noGrp="1"/>
          </p:cNvSpPr>
          <p:nvPr>
            <p:ph idx="1"/>
          </p:nvPr>
        </p:nvSpPr>
        <p:spPr/>
        <p:txBody>
          <a:bodyPr/>
          <a:lstStyle/>
          <a:p>
            <a:r>
              <a:rPr lang="en-US" altLang="ko-KR" dirty="0" smtClean="0"/>
              <a:t>16 Participants</a:t>
            </a:r>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15</a:t>
            </a:fld>
            <a:endParaRPr lang="ko-KR" altLang="en-US"/>
          </a:p>
        </p:txBody>
      </p:sp>
      <p:pic>
        <p:nvPicPr>
          <p:cNvPr id="1026" name="Picture 2" descr="http://deniselefay.files.wordpress.com/2010/05/male-female.png?w=50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79912" y="1844824"/>
            <a:ext cx="1368152" cy="136815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cfs13.blog.daum.net/image/28/blog/2008/10/18/09/32/48f92e86e44d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89142" y="3501008"/>
            <a:ext cx="1186914" cy="890186"/>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File:Clock.gif">
            <a:hlinkClick r:id="rId4"/>
          </p:cNvPr>
          <p:cNvPicPr>
            <a:picLocks noChangeAspect="1" noChangeArrowheads="1" noCrop="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939479" y="4863040"/>
            <a:ext cx="1086240" cy="108624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2771800" y="2276872"/>
            <a:ext cx="630301" cy="369332"/>
          </a:xfrm>
          <a:prstGeom prst="rect">
            <a:avLst/>
          </a:prstGeom>
          <a:noFill/>
        </p:spPr>
        <p:txBody>
          <a:bodyPr wrap="none" rtlCol="0">
            <a:spAutoFit/>
          </a:bodyPr>
          <a:lstStyle/>
          <a:p>
            <a:pPr algn="ctr"/>
            <a:r>
              <a:rPr lang="en-US" altLang="ko-KR" dirty="0" smtClean="0">
                <a:latin typeface="Corbel" pitchFamily="34" charset="0"/>
              </a:rPr>
              <a:t>44%</a:t>
            </a:r>
            <a:endParaRPr lang="ko-KR" altLang="en-US" dirty="0">
              <a:latin typeface="Corbel" pitchFamily="34" charset="0"/>
            </a:endParaRPr>
          </a:p>
        </p:txBody>
      </p:sp>
      <p:sp>
        <p:nvSpPr>
          <p:cNvPr id="10" name="TextBox 9"/>
          <p:cNvSpPr txBox="1"/>
          <p:nvPr/>
        </p:nvSpPr>
        <p:spPr>
          <a:xfrm>
            <a:off x="5553126" y="2276872"/>
            <a:ext cx="603050" cy="369332"/>
          </a:xfrm>
          <a:prstGeom prst="rect">
            <a:avLst/>
          </a:prstGeom>
          <a:noFill/>
        </p:spPr>
        <p:txBody>
          <a:bodyPr wrap="none" rtlCol="0">
            <a:spAutoFit/>
          </a:bodyPr>
          <a:lstStyle/>
          <a:p>
            <a:pPr algn="ctr"/>
            <a:r>
              <a:rPr lang="en-US" altLang="ko-KR" dirty="0" smtClean="0">
                <a:latin typeface="Corbel" pitchFamily="34" charset="0"/>
              </a:rPr>
              <a:t>56%</a:t>
            </a:r>
            <a:endParaRPr lang="ko-KR" altLang="en-US" dirty="0">
              <a:latin typeface="Corbel" pitchFamily="34" charset="0"/>
            </a:endParaRPr>
          </a:p>
        </p:txBody>
      </p:sp>
      <p:sp>
        <p:nvSpPr>
          <p:cNvPr id="11" name="TextBox 10"/>
          <p:cNvSpPr txBox="1"/>
          <p:nvPr/>
        </p:nvSpPr>
        <p:spPr>
          <a:xfrm>
            <a:off x="4288474" y="3761435"/>
            <a:ext cx="388248" cy="369332"/>
          </a:xfrm>
          <a:prstGeom prst="rect">
            <a:avLst/>
          </a:prstGeom>
          <a:noFill/>
        </p:spPr>
        <p:txBody>
          <a:bodyPr wrap="none" rtlCol="0">
            <a:spAutoFit/>
          </a:bodyPr>
          <a:lstStyle/>
          <a:p>
            <a:pPr algn="ctr"/>
            <a:r>
              <a:rPr lang="en-US" altLang="ko-KR" dirty="0" smtClean="0">
                <a:latin typeface="Corbel" pitchFamily="34" charset="0"/>
              </a:rPr>
              <a:t>37</a:t>
            </a:r>
            <a:endParaRPr lang="ko-KR" altLang="en-US" dirty="0">
              <a:latin typeface="Corbel" pitchFamily="34" charset="0"/>
            </a:endParaRPr>
          </a:p>
        </p:txBody>
      </p:sp>
      <p:pic>
        <p:nvPicPr>
          <p:cNvPr id="12" name="Picture 8" descr="File:Clock.gif">
            <a:hlinkClick r:id="rId4"/>
          </p:cNvPr>
          <p:cNvPicPr>
            <a:picLocks noChangeAspect="1" noChangeArrowheads="1" noCrop="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436096" y="4863040"/>
            <a:ext cx="1086240" cy="1086240"/>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http://www.lutheransonline.com/lo/210/FSLO-1246545210-111210.gi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38646" y="4909047"/>
            <a:ext cx="1096607" cy="113024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2942519" y="6046494"/>
            <a:ext cx="288862" cy="369332"/>
          </a:xfrm>
          <a:prstGeom prst="rect">
            <a:avLst/>
          </a:prstGeom>
          <a:noFill/>
        </p:spPr>
        <p:txBody>
          <a:bodyPr wrap="none" rtlCol="0">
            <a:spAutoFit/>
          </a:bodyPr>
          <a:lstStyle/>
          <a:p>
            <a:pPr algn="ctr"/>
            <a:r>
              <a:rPr lang="en-US" altLang="ko-KR" dirty="0" smtClean="0">
                <a:latin typeface="Corbel" pitchFamily="34" charset="0"/>
              </a:rPr>
              <a:t>3</a:t>
            </a:r>
            <a:endParaRPr lang="ko-KR" altLang="en-US" dirty="0">
              <a:latin typeface="Corbel" pitchFamily="34" charset="0"/>
            </a:endParaRPr>
          </a:p>
        </p:txBody>
      </p:sp>
      <p:sp>
        <p:nvSpPr>
          <p:cNvPr id="16" name="TextBox 15"/>
          <p:cNvSpPr txBox="1"/>
          <p:nvPr/>
        </p:nvSpPr>
        <p:spPr>
          <a:xfrm>
            <a:off x="4329352" y="6046494"/>
            <a:ext cx="306495" cy="369332"/>
          </a:xfrm>
          <a:prstGeom prst="rect">
            <a:avLst/>
          </a:prstGeom>
          <a:noFill/>
        </p:spPr>
        <p:txBody>
          <a:bodyPr wrap="none" rtlCol="0">
            <a:spAutoFit/>
          </a:bodyPr>
          <a:lstStyle/>
          <a:p>
            <a:pPr algn="ctr"/>
            <a:r>
              <a:rPr lang="en-US" altLang="ko-KR" dirty="0" smtClean="0">
                <a:latin typeface="Corbel" pitchFamily="34" charset="0"/>
              </a:rPr>
              <a:t>6</a:t>
            </a:r>
            <a:endParaRPr lang="ko-KR" altLang="en-US" dirty="0">
              <a:latin typeface="Corbel" pitchFamily="34" charset="0"/>
            </a:endParaRPr>
          </a:p>
        </p:txBody>
      </p:sp>
      <p:sp>
        <p:nvSpPr>
          <p:cNvPr id="17" name="TextBox 16"/>
          <p:cNvSpPr txBox="1"/>
          <p:nvPr/>
        </p:nvSpPr>
        <p:spPr>
          <a:xfrm>
            <a:off x="5827572" y="6046494"/>
            <a:ext cx="303288" cy="369332"/>
          </a:xfrm>
          <a:prstGeom prst="rect">
            <a:avLst/>
          </a:prstGeom>
          <a:noFill/>
        </p:spPr>
        <p:txBody>
          <a:bodyPr wrap="none" rtlCol="0">
            <a:spAutoFit/>
          </a:bodyPr>
          <a:lstStyle/>
          <a:p>
            <a:pPr algn="ctr"/>
            <a:r>
              <a:rPr lang="en-US" altLang="ko-KR" dirty="0" smtClean="0">
                <a:latin typeface="Corbel" pitchFamily="34" charset="0"/>
              </a:rPr>
              <a:t>8</a:t>
            </a:r>
            <a:endParaRPr lang="ko-KR" altLang="en-US" dirty="0">
              <a:latin typeface="Corbel" pitchFamily="34" charset="0"/>
            </a:endParaRPr>
          </a:p>
        </p:txBody>
      </p:sp>
      <p:grpSp>
        <p:nvGrpSpPr>
          <p:cNvPr id="22" name="그룹 21"/>
          <p:cNvGrpSpPr/>
          <p:nvPr/>
        </p:nvGrpSpPr>
        <p:grpSpPr>
          <a:xfrm>
            <a:off x="4498181" y="4960144"/>
            <a:ext cx="462128" cy="923925"/>
            <a:chOff x="4498181" y="4960144"/>
            <a:chExt cx="462128" cy="923925"/>
          </a:xfrm>
          <a:solidFill>
            <a:srgbClr val="00B050">
              <a:alpha val="30000"/>
            </a:srgbClr>
          </a:solidFill>
        </p:grpSpPr>
        <p:sp>
          <p:nvSpPr>
            <p:cNvPr id="18" name="자유형 17"/>
            <p:cNvSpPr/>
            <p:nvPr/>
          </p:nvSpPr>
          <p:spPr>
            <a:xfrm>
              <a:off x="4498181" y="4960144"/>
              <a:ext cx="462128" cy="923925"/>
            </a:xfrm>
            <a:custGeom>
              <a:avLst/>
              <a:gdLst>
                <a:gd name="connsiteX0" fmla="*/ 0 w 462128"/>
                <a:gd name="connsiteY0" fmla="*/ 0 h 923925"/>
                <a:gd name="connsiteX1" fmla="*/ 252413 w 462128"/>
                <a:gd name="connsiteY1" fmla="*/ 76200 h 923925"/>
                <a:gd name="connsiteX2" fmla="*/ 419100 w 462128"/>
                <a:gd name="connsiteY2" fmla="*/ 261937 h 923925"/>
                <a:gd name="connsiteX3" fmla="*/ 461963 w 462128"/>
                <a:gd name="connsiteY3" fmla="*/ 471487 h 923925"/>
                <a:gd name="connsiteX4" fmla="*/ 409575 w 462128"/>
                <a:gd name="connsiteY4" fmla="*/ 676275 h 923925"/>
                <a:gd name="connsiteX5" fmla="*/ 245269 w 462128"/>
                <a:gd name="connsiteY5" fmla="*/ 854869 h 923925"/>
                <a:gd name="connsiteX6" fmla="*/ 2382 w 462128"/>
                <a:gd name="connsiteY6" fmla="*/ 923925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128" h="923925">
                  <a:moveTo>
                    <a:pt x="0" y="0"/>
                  </a:moveTo>
                  <a:cubicBezTo>
                    <a:pt x="91281" y="16272"/>
                    <a:pt x="182563" y="32544"/>
                    <a:pt x="252413" y="76200"/>
                  </a:cubicBezTo>
                  <a:cubicBezTo>
                    <a:pt x="322263" y="119856"/>
                    <a:pt x="384175" y="196056"/>
                    <a:pt x="419100" y="261937"/>
                  </a:cubicBezTo>
                  <a:cubicBezTo>
                    <a:pt x="454025" y="327818"/>
                    <a:pt x="463550" y="402431"/>
                    <a:pt x="461963" y="471487"/>
                  </a:cubicBezTo>
                  <a:cubicBezTo>
                    <a:pt x="460376" y="540543"/>
                    <a:pt x="445691" y="612378"/>
                    <a:pt x="409575" y="676275"/>
                  </a:cubicBezTo>
                  <a:cubicBezTo>
                    <a:pt x="373459" y="740172"/>
                    <a:pt x="313134" y="813594"/>
                    <a:pt x="245269" y="854869"/>
                  </a:cubicBezTo>
                  <a:cubicBezTo>
                    <a:pt x="177404" y="896144"/>
                    <a:pt x="89893" y="910034"/>
                    <a:pt x="2382" y="923925"/>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lumMod val="75000"/>
                  </a:schemeClr>
                </a:solidFill>
              </a:endParaRPr>
            </a:p>
          </p:txBody>
        </p:sp>
        <p:cxnSp>
          <p:nvCxnSpPr>
            <p:cNvPr id="20" name="직선 연결선 19"/>
            <p:cNvCxnSpPr>
              <a:stCxn id="18" idx="0"/>
              <a:endCxn id="18" idx="6"/>
            </p:cNvCxnSpPr>
            <p:nvPr/>
          </p:nvCxnSpPr>
          <p:spPr>
            <a:xfrm>
              <a:off x="4498181" y="4960144"/>
              <a:ext cx="2382" cy="923925"/>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sp>
        <p:nvSpPr>
          <p:cNvPr id="23" name="타원 22"/>
          <p:cNvSpPr/>
          <p:nvPr/>
        </p:nvSpPr>
        <p:spPr>
          <a:xfrm>
            <a:off x="5537886" y="4960144"/>
            <a:ext cx="923925" cy="923925"/>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380961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smtClean="0"/>
              <a:t>Study Results</a:t>
            </a:r>
            <a:r>
              <a:rPr lang="en-US" altLang="ko-KR" dirty="0" smtClean="0"/>
              <a:t/>
            </a:r>
            <a:br>
              <a:rPr lang="en-US" altLang="ko-KR" dirty="0" smtClean="0"/>
            </a:br>
            <a:r>
              <a:rPr lang="en-US" altLang="ko-KR" dirty="0" smtClean="0"/>
              <a:t>Life Mapping Activity</a:t>
            </a:r>
            <a:endParaRPr lang="ko-KR" altLang="en-US" dirty="0"/>
          </a:p>
        </p:txBody>
      </p:sp>
      <p:sp>
        <p:nvSpPr>
          <p:cNvPr id="3" name="내용 개체 틀 2"/>
          <p:cNvSpPr>
            <a:spLocks noGrp="1"/>
          </p:cNvSpPr>
          <p:nvPr>
            <p:ph idx="1"/>
          </p:nvPr>
        </p:nvSpPr>
        <p:spPr/>
        <p:txBody>
          <a:bodyPr/>
          <a:lstStyle/>
          <a:p>
            <a:r>
              <a:rPr lang="en-US" altLang="ko-KR" dirty="0" smtClean="0"/>
              <a:t>Most of the participants drew one of two types of maps for modeling their lives</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16</a:t>
            </a:fld>
            <a:endParaRPr lang="ko-KR" alt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19447" y="2259798"/>
            <a:ext cx="3281301" cy="2232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47839" y="2259798"/>
            <a:ext cx="3480545" cy="2232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1904922" y="4633391"/>
            <a:ext cx="1510349" cy="307777"/>
          </a:xfrm>
          <a:prstGeom prst="rect">
            <a:avLst/>
          </a:prstGeom>
          <a:noFill/>
        </p:spPr>
        <p:txBody>
          <a:bodyPr wrap="none" rtlCol="0">
            <a:spAutoFit/>
          </a:bodyPr>
          <a:lstStyle/>
          <a:p>
            <a:pPr algn="ctr"/>
            <a:r>
              <a:rPr lang="en-US" altLang="ko-KR" sz="1400" dirty="0" smtClean="0">
                <a:latin typeface="Corbel" pitchFamily="34" charset="0"/>
              </a:rPr>
              <a:t>Social meme map</a:t>
            </a:r>
            <a:endParaRPr lang="ko-KR" altLang="en-US" sz="1400" dirty="0">
              <a:latin typeface="Corbel" pitchFamily="34" charset="0"/>
            </a:endParaRPr>
          </a:p>
        </p:txBody>
      </p:sp>
      <p:sp>
        <p:nvSpPr>
          <p:cNvPr id="9" name="TextBox 8"/>
          <p:cNvSpPr txBox="1"/>
          <p:nvPr/>
        </p:nvSpPr>
        <p:spPr>
          <a:xfrm>
            <a:off x="5688427" y="4633390"/>
            <a:ext cx="1199367" cy="307777"/>
          </a:xfrm>
          <a:prstGeom prst="rect">
            <a:avLst/>
          </a:prstGeom>
          <a:noFill/>
        </p:spPr>
        <p:txBody>
          <a:bodyPr wrap="none" rtlCol="0">
            <a:spAutoFit/>
          </a:bodyPr>
          <a:lstStyle/>
          <a:p>
            <a:pPr algn="ctr"/>
            <a:r>
              <a:rPr lang="en-US" altLang="ko-KR" sz="1400" dirty="0" smtClean="0">
                <a:latin typeface="Corbel" pitchFamily="34" charset="0"/>
              </a:rPr>
              <a:t>Timeline map</a:t>
            </a:r>
            <a:endParaRPr lang="ko-KR" altLang="en-US" sz="1400" dirty="0">
              <a:latin typeface="Corbel" pitchFamily="34" charset="0"/>
            </a:endParaRPr>
          </a:p>
        </p:txBody>
      </p:sp>
    </p:spTree>
    <p:extLst>
      <p:ext uri="{BB962C8B-B14F-4D97-AF65-F5344CB8AC3E}">
        <p14:creationId xmlns:p14="http://schemas.microsoft.com/office/powerpoint/2010/main" xmlns="" val="6787920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smtClean="0"/>
              <a:t>Study Results</a:t>
            </a:r>
            <a:r>
              <a:rPr lang="en-US" altLang="ko-KR" dirty="0" smtClean="0"/>
              <a:t/>
            </a:r>
            <a:br>
              <a:rPr lang="en-US" altLang="ko-KR" dirty="0" smtClean="0"/>
            </a:br>
            <a:r>
              <a:rPr lang="en-US" altLang="ko-KR" dirty="0" smtClean="0"/>
              <a:t>Life Mapping Activity</a:t>
            </a:r>
            <a:endParaRPr lang="ko-KR" altLang="en-US" dirty="0"/>
          </a:p>
        </p:txBody>
      </p:sp>
      <p:sp>
        <p:nvSpPr>
          <p:cNvPr id="3" name="내용 개체 틀 2"/>
          <p:cNvSpPr>
            <a:spLocks noGrp="1"/>
          </p:cNvSpPr>
          <p:nvPr>
            <p:ph idx="1"/>
          </p:nvPr>
        </p:nvSpPr>
        <p:spPr/>
        <p:txBody>
          <a:bodyPr/>
          <a:lstStyle/>
          <a:p>
            <a:r>
              <a:rPr lang="en-US" altLang="ko-KR" dirty="0" smtClean="0"/>
              <a:t>Social meme maps</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17</a:t>
            </a:fld>
            <a:endParaRPr lang="ko-KR" altLang="en-US"/>
          </a:p>
        </p:txBody>
      </p:sp>
      <p:sp>
        <p:nvSpPr>
          <p:cNvPr id="10" name="TextBox 9"/>
          <p:cNvSpPr txBox="1"/>
          <p:nvPr/>
        </p:nvSpPr>
        <p:spPr>
          <a:xfrm>
            <a:off x="6588224" y="2440817"/>
            <a:ext cx="2281394" cy="523220"/>
          </a:xfrm>
          <a:prstGeom prst="rect">
            <a:avLst/>
          </a:prstGeom>
          <a:noFill/>
        </p:spPr>
        <p:txBody>
          <a:bodyPr wrap="none" rtlCol="0">
            <a:spAutoFit/>
          </a:bodyPr>
          <a:lstStyle/>
          <a:p>
            <a:r>
              <a:rPr lang="en-US" altLang="ko-KR" sz="1400" dirty="0" smtClean="0">
                <a:latin typeface="Corbel" pitchFamily="34" charset="0"/>
              </a:rPr>
              <a:t>Drawn by 9 out of 16</a:t>
            </a:r>
          </a:p>
          <a:p>
            <a:r>
              <a:rPr lang="en-US" altLang="ko-KR" sz="1400" dirty="0" smtClean="0">
                <a:latin typeface="Corbel" pitchFamily="34" charset="0"/>
              </a:rPr>
              <a:t>7 first drew me in the middle</a:t>
            </a:r>
          </a:p>
        </p:txBody>
      </p:sp>
      <p:sp>
        <p:nvSpPr>
          <p:cNvPr id="7" name="자유형 6"/>
          <p:cNvSpPr/>
          <p:nvPr/>
        </p:nvSpPr>
        <p:spPr>
          <a:xfrm>
            <a:off x="4151260" y="3281738"/>
            <a:ext cx="587828" cy="506186"/>
          </a:xfrm>
          <a:custGeom>
            <a:avLst/>
            <a:gdLst>
              <a:gd name="connsiteX0" fmla="*/ 0 w 587828"/>
              <a:gd name="connsiteY0" fmla="*/ 506186 h 506186"/>
              <a:gd name="connsiteX1" fmla="*/ 253092 w 587828"/>
              <a:gd name="connsiteY1" fmla="*/ 391886 h 506186"/>
              <a:gd name="connsiteX2" fmla="*/ 587828 w 587828"/>
              <a:gd name="connsiteY2" fmla="*/ 0 h 506186"/>
            </a:gdLst>
            <a:ahLst/>
            <a:cxnLst>
              <a:cxn ang="0">
                <a:pos x="connsiteX0" y="connsiteY0"/>
              </a:cxn>
              <a:cxn ang="0">
                <a:pos x="connsiteX1" y="connsiteY1"/>
              </a:cxn>
              <a:cxn ang="0">
                <a:pos x="connsiteX2" y="connsiteY2"/>
              </a:cxn>
            </a:cxnLst>
            <a:rect l="l" t="t" r="r" b="b"/>
            <a:pathLst>
              <a:path w="587828" h="506186">
                <a:moveTo>
                  <a:pt x="0" y="506186"/>
                </a:moveTo>
                <a:cubicBezTo>
                  <a:pt x="77560" y="491218"/>
                  <a:pt x="155121" y="476250"/>
                  <a:pt x="253092" y="391886"/>
                </a:cubicBezTo>
                <a:cubicBezTo>
                  <a:pt x="351063" y="307522"/>
                  <a:pt x="469445" y="153761"/>
                  <a:pt x="587828" y="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2" name="자유형 11"/>
          <p:cNvSpPr/>
          <p:nvPr/>
        </p:nvSpPr>
        <p:spPr>
          <a:xfrm>
            <a:off x="3228695" y="3338888"/>
            <a:ext cx="359229" cy="498022"/>
          </a:xfrm>
          <a:custGeom>
            <a:avLst/>
            <a:gdLst>
              <a:gd name="connsiteX0" fmla="*/ 359229 w 359229"/>
              <a:gd name="connsiteY0" fmla="*/ 498022 h 498022"/>
              <a:gd name="connsiteX1" fmla="*/ 285750 w 359229"/>
              <a:gd name="connsiteY1" fmla="*/ 351065 h 498022"/>
              <a:gd name="connsiteX2" fmla="*/ 0 w 359229"/>
              <a:gd name="connsiteY2" fmla="*/ 0 h 498022"/>
            </a:gdLst>
            <a:ahLst/>
            <a:cxnLst>
              <a:cxn ang="0">
                <a:pos x="connsiteX0" y="connsiteY0"/>
              </a:cxn>
              <a:cxn ang="0">
                <a:pos x="connsiteX1" y="connsiteY1"/>
              </a:cxn>
              <a:cxn ang="0">
                <a:pos x="connsiteX2" y="connsiteY2"/>
              </a:cxn>
            </a:cxnLst>
            <a:rect l="l" t="t" r="r" b="b"/>
            <a:pathLst>
              <a:path w="359229" h="498022">
                <a:moveTo>
                  <a:pt x="359229" y="498022"/>
                </a:moveTo>
                <a:cubicBezTo>
                  <a:pt x="352425" y="466045"/>
                  <a:pt x="345621" y="434069"/>
                  <a:pt x="285750" y="351065"/>
                </a:cubicBezTo>
                <a:cubicBezTo>
                  <a:pt x="225878" y="268061"/>
                  <a:pt x="112939" y="134030"/>
                  <a:pt x="0" y="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069" name="그룹 2068"/>
          <p:cNvGrpSpPr/>
          <p:nvPr/>
        </p:nvGrpSpPr>
        <p:grpSpPr>
          <a:xfrm>
            <a:off x="1187624" y="1844824"/>
            <a:ext cx="4972080" cy="3992336"/>
            <a:chOff x="1567543" y="2228850"/>
            <a:chExt cx="4972080" cy="3992336"/>
          </a:xfrm>
        </p:grpSpPr>
        <p:sp>
          <p:nvSpPr>
            <p:cNvPr id="27" name="자유형 26"/>
            <p:cNvSpPr/>
            <p:nvPr/>
          </p:nvSpPr>
          <p:spPr>
            <a:xfrm>
              <a:off x="3665764" y="2824843"/>
              <a:ext cx="163286" cy="424543"/>
            </a:xfrm>
            <a:custGeom>
              <a:avLst/>
              <a:gdLst>
                <a:gd name="connsiteX0" fmla="*/ 0 w 163286"/>
                <a:gd name="connsiteY0" fmla="*/ 424543 h 424543"/>
                <a:gd name="connsiteX1" fmla="*/ 163286 w 163286"/>
                <a:gd name="connsiteY1" fmla="*/ 0 h 424543"/>
              </a:gdLst>
              <a:ahLst/>
              <a:cxnLst>
                <a:cxn ang="0">
                  <a:pos x="connsiteX0" y="connsiteY0"/>
                </a:cxn>
                <a:cxn ang="0">
                  <a:pos x="connsiteX1" y="connsiteY1"/>
                </a:cxn>
              </a:cxnLst>
              <a:rect l="l" t="t" r="r" b="b"/>
              <a:pathLst>
                <a:path w="163286" h="424543">
                  <a:moveTo>
                    <a:pt x="0" y="424543"/>
                  </a:moveTo>
                  <a:lnTo>
                    <a:pt x="163286" y="0"/>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자유형 27"/>
            <p:cNvSpPr/>
            <p:nvPr/>
          </p:nvSpPr>
          <p:spPr>
            <a:xfrm>
              <a:off x="3037114" y="2939143"/>
              <a:ext cx="375557" cy="359228"/>
            </a:xfrm>
            <a:custGeom>
              <a:avLst/>
              <a:gdLst>
                <a:gd name="connsiteX0" fmla="*/ 375557 w 375557"/>
                <a:gd name="connsiteY0" fmla="*/ 359228 h 359228"/>
                <a:gd name="connsiteX1" fmla="*/ 114300 w 375557"/>
                <a:gd name="connsiteY1" fmla="*/ 171450 h 359228"/>
                <a:gd name="connsiteX2" fmla="*/ 0 w 375557"/>
                <a:gd name="connsiteY2" fmla="*/ 0 h 359228"/>
              </a:gdLst>
              <a:ahLst/>
              <a:cxnLst>
                <a:cxn ang="0">
                  <a:pos x="connsiteX0" y="connsiteY0"/>
                </a:cxn>
                <a:cxn ang="0">
                  <a:pos x="connsiteX1" y="connsiteY1"/>
                </a:cxn>
                <a:cxn ang="0">
                  <a:pos x="connsiteX2" y="connsiteY2"/>
                </a:cxn>
              </a:cxnLst>
              <a:rect l="l" t="t" r="r" b="b"/>
              <a:pathLst>
                <a:path w="375557" h="359228">
                  <a:moveTo>
                    <a:pt x="375557" y="359228"/>
                  </a:moveTo>
                  <a:cubicBezTo>
                    <a:pt x="276225" y="295274"/>
                    <a:pt x="176893" y="231321"/>
                    <a:pt x="114300" y="171450"/>
                  </a:cubicBezTo>
                  <a:cubicBezTo>
                    <a:pt x="51707" y="111579"/>
                    <a:pt x="25853" y="55789"/>
                    <a:pt x="0" y="0"/>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28"/>
            <p:cNvSpPr/>
            <p:nvPr/>
          </p:nvSpPr>
          <p:spPr>
            <a:xfrm>
              <a:off x="2490107" y="3633107"/>
              <a:ext cx="522514" cy="32657"/>
            </a:xfrm>
            <a:custGeom>
              <a:avLst/>
              <a:gdLst>
                <a:gd name="connsiteX0" fmla="*/ 522514 w 522514"/>
                <a:gd name="connsiteY0" fmla="*/ 0 h 32657"/>
                <a:gd name="connsiteX1" fmla="*/ 0 w 522514"/>
                <a:gd name="connsiteY1" fmla="*/ 32657 h 32657"/>
              </a:gdLst>
              <a:ahLst/>
              <a:cxnLst>
                <a:cxn ang="0">
                  <a:pos x="connsiteX0" y="connsiteY0"/>
                </a:cxn>
                <a:cxn ang="0">
                  <a:pos x="connsiteX1" y="connsiteY1"/>
                </a:cxn>
              </a:cxnLst>
              <a:rect l="l" t="t" r="r" b="b"/>
              <a:pathLst>
                <a:path w="522514" h="32657">
                  <a:moveTo>
                    <a:pt x="522514" y="0"/>
                  </a:moveTo>
                  <a:lnTo>
                    <a:pt x="0" y="32657"/>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자유형 29"/>
            <p:cNvSpPr/>
            <p:nvPr/>
          </p:nvSpPr>
          <p:spPr>
            <a:xfrm>
              <a:off x="2302329" y="4800129"/>
              <a:ext cx="489857" cy="33128"/>
            </a:xfrm>
            <a:custGeom>
              <a:avLst/>
              <a:gdLst>
                <a:gd name="connsiteX0" fmla="*/ 489857 w 489857"/>
                <a:gd name="connsiteY0" fmla="*/ 33128 h 33128"/>
                <a:gd name="connsiteX1" fmla="*/ 285750 w 489857"/>
                <a:gd name="connsiteY1" fmla="*/ 471 h 33128"/>
                <a:gd name="connsiteX2" fmla="*/ 0 w 489857"/>
                <a:gd name="connsiteY2" fmla="*/ 16800 h 33128"/>
              </a:gdLst>
              <a:ahLst/>
              <a:cxnLst>
                <a:cxn ang="0">
                  <a:pos x="connsiteX0" y="connsiteY0"/>
                </a:cxn>
                <a:cxn ang="0">
                  <a:pos x="connsiteX1" y="connsiteY1"/>
                </a:cxn>
                <a:cxn ang="0">
                  <a:pos x="connsiteX2" y="connsiteY2"/>
                </a:cxn>
              </a:cxnLst>
              <a:rect l="l" t="t" r="r" b="b"/>
              <a:pathLst>
                <a:path w="489857" h="33128">
                  <a:moveTo>
                    <a:pt x="489857" y="33128"/>
                  </a:moveTo>
                  <a:cubicBezTo>
                    <a:pt x="428625" y="18160"/>
                    <a:pt x="367393" y="3192"/>
                    <a:pt x="285750" y="471"/>
                  </a:cubicBezTo>
                  <a:cubicBezTo>
                    <a:pt x="204107" y="-2250"/>
                    <a:pt x="102053" y="7275"/>
                    <a:pt x="0" y="16800"/>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30"/>
            <p:cNvSpPr/>
            <p:nvPr/>
          </p:nvSpPr>
          <p:spPr>
            <a:xfrm>
              <a:off x="2963636" y="4996543"/>
              <a:ext cx="65359" cy="522514"/>
            </a:xfrm>
            <a:custGeom>
              <a:avLst/>
              <a:gdLst>
                <a:gd name="connsiteX0" fmla="*/ 0 w 65359"/>
                <a:gd name="connsiteY0" fmla="*/ 0 h 522514"/>
                <a:gd name="connsiteX1" fmla="*/ 65314 w 65359"/>
                <a:gd name="connsiteY1" fmla="*/ 236764 h 522514"/>
                <a:gd name="connsiteX2" fmla="*/ 8164 w 65359"/>
                <a:gd name="connsiteY2" fmla="*/ 522514 h 522514"/>
              </a:gdLst>
              <a:ahLst/>
              <a:cxnLst>
                <a:cxn ang="0">
                  <a:pos x="connsiteX0" y="connsiteY0"/>
                </a:cxn>
                <a:cxn ang="0">
                  <a:pos x="connsiteX1" y="connsiteY1"/>
                </a:cxn>
                <a:cxn ang="0">
                  <a:pos x="connsiteX2" y="connsiteY2"/>
                </a:cxn>
              </a:cxnLst>
              <a:rect l="l" t="t" r="r" b="b"/>
              <a:pathLst>
                <a:path w="65359" h="522514">
                  <a:moveTo>
                    <a:pt x="0" y="0"/>
                  </a:moveTo>
                  <a:cubicBezTo>
                    <a:pt x="31976" y="74839"/>
                    <a:pt x="63953" y="149678"/>
                    <a:pt x="65314" y="236764"/>
                  </a:cubicBezTo>
                  <a:cubicBezTo>
                    <a:pt x="66675" y="323850"/>
                    <a:pt x="37419" y="423182"/>
                    <a:pt x="8164" y="522514"/>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48" name="자유형 2047"/>
            <p:cNvSpPr/>
            <p:nvPr/>
          </p:nvSpPr>
          <p:spPr>
            <a:xfrm>
              <a:off x="5323114" y="3104617"/>
              <a:ext cx="194354" cy="242740"/>
            </a:xfrm>
            <a:custGeom>
              <a:avLst/>
              <a:gdLst>
                <a:gd name="connsiteX0" fmla="*/ 0 w 194354"/>
                <a:gd name="connsiteY0" fmla="*/ 242740 h 242740"/>
                <a:gd name="connsiteX1" fmla="*/ 171450 w 194354"/>
                <a:gd name="connsiteY1" fmla="*/ 30469 h 242740"/>
                <a:gd name="connsiteX2" fmla="*/ 187779 w 194354"/>
                <a:gd name="connsiteY2" fmla="*/ 5976 h 242740"/>
              </a:gdLst>
              <a:ahLst/>
              <a:cxnLst>
                <a:cxn ang="0">
                  <a:pos x="connsiteX0" y="connsiteY0"/>
                </a:cxn>
                <a:cxn ang="0">
                  <a:pos x="connsiteX1" y="connsiteY1"/>
                </a:cxn>
                <a:cxn ang="0">
                  <a:pos x="connsiteX2" y="connsiteY2"/>
                </a:cxn>
              </a:cxnLst>
              <a:rect l="l" t="t" r="r" b="b"/>
              <a:pathLst>
                <a:path w="194354" h="242740">
                  <a:moveTo>
                    <a:pt x="0" y="242740"/>
                  </a:moveTo>
                  <a:lnTo>
                    <a:pt x="171450" y="30469"/>
                  </a:lnTo>
                  <a:cubicBezTo>
                    <a:pt x="202747" y="-8992"/>
                    <a:pt x="195263" y="-1508"/>
                    <a:pt x="187779" y="5976"/>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49" name="자유형 2048"/>
            <p:cNvSpPr/>
            <p:nvPr/>
          </p:nvSpPr>
          <p:spPr>
            <a:xfrm>
              <a:off x="5004707" y="3102429"/>
              <a:ext cx="97972" cy="204107"/>
            </a:xfrm>
            <a:custGeom>
              <a:avLst/>
              <a:gdLst>
                <a:gd name="connsiteX0" fmla="*/ 97972 w 97972"/>
                <a:gd name="connsiteY0" fmla="*/ 204107 h 204107"/>
                <a:gd name="connsiteX1" fmla="*/ 0 w 97972"/>
                <a:gd name="connsiteY1" fmla="*/ 0 h 204107"/>
              </a:gdLst>
              <a:ahLst/>
              <a:cxnLst>
                <a:cxn ang="0">
                  <a:pos x="connsiteX0" y="connsiteY0"/>
                </a:cxn>
                <a:cxn ang="0">
                  <a:pos x="connsiteX1" y="connsiteY1"/>
                </a:cxn>
              </a:cxnLst>
              <a:rect l="l" t="t" r="r" b="b"/>
              <a:pathLst>
                <a:path w="97972" h="204107">
                  <a:moveTo>
                    <a:pt x="97972" y="204107"/>
                  </a:moveTo>
                  <a:lnTo>
                    <a:pt x="0" y="0"/>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0" name="자유형 2049"/>
            <p:cNvSpPr/>
            <p:nvPr/>
          </p:nvSpPr>
          <p:spPr>
            <a:xfrm>
              <a:off x="5470071" y="4874079"/>
              <a:ext cx="481693" cy="220435"/>
            </a:xfrm>
            <a:custGeom>
              <a:avLst/>
              <a:gdLst>
                <a:gd name="connsiteX0" fmla="*/ 0 w 481693"/>
                <a:gd name="connsiteY0" fmla="*/ 0 h 220435"/>
                <a:gd name="connsiteX1" fmla="*/ 481693 w 481693"/>
                <a:gd name="connsiteY1" fmla="*/ 220435 h 220435"/>
              </a:gdLst>
              <a:ahLst/>
              <a:cxnLst>
                <a:cxn ang="0">
                  <a:pos x="connsiteX0" y="connsiteY0"/>
                </a:cxn>
                <a:cxn ang="0">
                  <a:pos x="connsiteX1" y="connsiteY1"/>
                </a:cxn>
              </a:cxnLst>
              <a:rect l="l" t="t" r="r" b="b"/>
              <a:pathLst>
                <a:path w="481693" h="220435">
                  <a:moveTo>
                    <a:pt x="0" y="0"/>
                  </a:moveTo>
                  <a:lnTo>
                    <a:pt x="481693" y="220435"/>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2" name="자유형 2051"/>
            <p:cNvSpPr/>
            <p:nvPr/>
          </p:nvSpPr>
          <p:spPr>
            <a:xfrm>
              <a:off x="2009498" y="3481690"/>
              <a:ext cx="497904" cy="420943"/>
            </a:xfrm>
            <a:custGeom>
              <a:avLst/>
              <a:gdLst>
                <a:gd name="connsiteX0" fmla="*/ 382639 w 497904"/>
                <a:gd name="connsiteY0" fmla="*/ 28953 h 420943"/>
                <a:gd name="connsiteX1" fmla="*/ 496939 w 497904"/>
                <a:gd name="connsiteY1" fmla="*/ 216731 h 420943"/>
                <a:gd name="connsiteX2" fmla="*/ 325489 w 497904"/>
                <a:gd name="connsiteY2" fmla="*/ 420839 h 420943"/>
                <a:gd name="connsiteX3" fmla="*/ 7081 w 497904"/>
                <a:gd name="connsiteY3" fmla="*/ 241224 h 420943"/>
                <a:gd name="connsiteX4" fmla="*/ 129546 w 497904"/>
                <a:gd name="connsiteY4" fmla="*/ 20789 h 420943"/>
                <a:gd name="connsiteX5" fmla="*/ 382639 w 497904"/>
                <a:gd name="connsiteY5" fmla="*/ 28953 h 42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904" h="420943">
                  <a:moveTo>
                    <a:pt x="382639" y="28953"/>
                  </a:moveTo>
                  <a:cubicBezTo>
                    <a:pt x="443871" y="61610"/>
                    <a:pt x="506464" y="151417"/>
                    <a:pt x="496939" y="216731"/>
                  </a:cubicBezTo>
                  <a:cubicBezTo>
                    <a:pt x="487414" y="282045"/>
                    <a:pt x="407132" y="416757"/>
                    <a:pt x="325489" y="420839"/>
                  </a:cubicBezTo>
                  <a:cubicBezTo>
                    <a:pt x="243846" y="424921"/>
                    <a:pt x="39738" y="307899"/>
                    <a:pt x="7081" y="241224"/>
                  </a:cubicBezTo>
                  <a:cubicBezTo>
                    <a:pt x="-25576" y="174549"/>
                    <a:pt x="61510" y="53446"/>
                    <a:pt x="129546" y="20789"/>
                  </a:cubicBezTo>
                  <a:cubicBezTo>
                    <a:pt x="197582" y="-11868"/>
                    <a:pt x="321407" y="-3704"/>
                    <a:pt x="382639" y="28953"/>
                  </a:cubicBez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3" name="자유형 2052"/>
            <p:cNvSpPr/>
            <p:nvPr/>
          </p:nvSpPr>
          <p:spPr>
            <a:xfrm>
              <a:off x="2572991" y="2700635"/>
              <a:ext cx="547047" cy="402705"/>
            </a:xfrm>
            <a:custGeom>
              <a:avLst/>
              <a:gdLst>
                <a:gd name="connsiteX0" fmla="*/ 472288 w 547047"/>
                <a:gd name="connsiteY0" fmla="*/ 246672 h 402705"/>
                <a:gd name="connsiteX1" fmla="*/ 243688 w 547047"/>
                <a:gd name="connsiteY1" fmla="*/ 393629 h 402705"/>
                <a:gd name="connsiteX2" fmla="*/ 6923 w 547047"/>
                <a:gd name="connsiteY2" fmla="*/ 352808 h 402705"/>
                <a:gd name="connsiteX3" fmla="*/ 104895 w 547047"/>
                <a:gd name="connsiteY3" fmla="*/ 75222 h 402705"/>
                <a:gd name="connsiteX4" fmla="*/ 521273 w 547047"/>
                <a:gd name="connsiteY4" fmla="*/ 9908 h 402705"/>
                <a:gd name="connsiteX5" fmla="*/ 472288 w 547047"/>
                <a:gd name="connsiteY5" fmla="*/ 246672 h 40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47" h="402705">
                  <a:moveTo>
                    <a:pt x="472288" y="246672"/>
                  </a:moveTo>
                  <a:cubicBezTo>
                    <a:pt x="426024" y="310625"/>
                    <a:pt x="321249" y="375940"/>
                    <a:pt x="243688" y="393629"/>
                  </a:cubicBezTo>
                  <a:cubicBezTo>
                    <a:pt x="166127" y="411318"/>
                    <a:pt x="30055" y="405876"/>
                    <a:pt x="6923" y="352808"/>
                  </a:cubicBezTo>
                  <a:cubicBezTo>
                    <a:pt x="-16209" y="299740"/>
                    <a:pt x="19170" y="132372"/>
                    <a:pt x="104895" y="75222"/>
                  </a:cubicBezTo>
                  <a:cubicBezTo>
                    <a:pt x="190620" y="18072"/>
                    <a:pt x="458680" y="-18667"/>
                    <a:pt x="521273" y="9908"/>
                  </a:cubicBezTo>
                  <a:cubicBezTo>
                    <a:pt x="583866" y="38483"/>
                    <a:pt x="518552" y="182719"/>
                    <a:pt x="472288" y="246672"/>
                  </a:cubicBez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4" name="자유형 2053"/>
            <p:cNvSpPr/>
            <p:nvPr/>
          </p:nvSpPr>
          <p:spPr>
            <a:xfrm>
              <a:off x="3503973" y="2473984"/>
              <a:ext cx="598138" cy="359350"/>
            </a:xfrm>
            <a:custGeom>
              <a:avLst/>
              <a:gdLst>
                <a:gd name="connsiteX0" fmla="*/ 325077 w 598138"/>
                <a:gd name="connsiteY0" fmla="*/ 359023 h 359350"/>
                <a:gd name="connsiteX1" fmla="*/ 39327 w 598138"/>
                <a:gd name="connsiteY1" fmla="*/ 277380 h 359350"/>
                <a:gd name="connsiteX2" fmla="*/ 47491 w 598138"/>
                <a:gd name="connsiteY2" fmla="*/ 24287 h 359350"/>
                <a:gd name="connsiteX3" fmla="*/ 455706 w 598138"/>
                <a:gd name="connsiteY3" fmla="*/ 40616 h 359350"/>
                <a:gd name="connsiteX4" fmla="*/ 594498 w 598138"/>
                <a:gd name="connsiteY4" fmla="*/ 293709 h 359350"/>
                <a:gd name="connsiteX5" fmla="*/ 325077 w 598138"/>
                <a:gd name="connsiteY5" fmla="*/ 359023 h 3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38" h="359350">
                  <a:moveTo>
                    <a:pt x="325077" y="359023"/>
                  </a:moveTo>
                  <a:cubicBezTo>
                    <a:pt x="232549" y="356302"/>
                    <a:pt x="85591" y="333169"/>
                    <a:pt x="39327" y="277380"/>
                  </a:cubicBezTo>
                  <a:cubicBezTo>
                    <a:pt x="-6937" y="221591"/>
                    <a:pt x="-21905" y="63748"/>
                    <a:pt x="47491" y="24287"/>
                  </a:cubicBezTo>
                  <a:cubicBezTo>
                    <a:pt x="116887" y="-15174"/>
                    <a:pt x="364538" y="-4288"/>
                    <a:pt x="455706" y="40616"/>
                  </a:cubicBezTo>
                  <a:cubicBezTo>
                    <a:pt x="546874" y="85520"/>
                    <a:pt x="614909" y="239280"/>
                    <a:pt x="594498" y="293709"/>
                  </a:cubicBezTo>
                  <a:cubicBezTo>
                    <a:pt x="574087" y="348137"/>
                    <a:pt x="417605" y="361744"/>
                    <a:pt x="325077" y="359023"/>
                  </a:cubicBez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5" name="자유형 2054"/>
            <p:cNvSpPr/>
            <p:nvPr/>
          </p:nvSpPr>
          <p:spPr>
            <a:xfrm>
              <a:off x="4648699" y="2844289"/>
              <a:ext cx="527954" cy="311271"/>
            </a:xfrm>
            <a:custGeom>
              <a:avLst/>
              <a:gdLst>
                <a:gd name="connsiteX0" fmla="*/ 356008 w 527954"/>
                <a:gd name="connsiteY0" fmla="*/ 274468 h 311271"/>
                <a:gd name="connsiteX1" fmla="*/ 45765 w 527954"/>
                <a:gd name="connsiteY1" fmla="*/ 298961 h 311271"/>
                <a:gd name="connsiteX2" fmla="*/ 37601 w 527954"/>
                <a:gd name="connsiteY2" fmla="*/ 78525 h 311271"/>
                <a:gd name="connsiteX3" fmla="*/ 388665 w 527954"/>
                <a:gd name="connsiteY3" fmla="*/ 5047 h 311271"/>
                <a:gd name="connsiteX4" fmla="*/ 527458 w 527954"/>
                <a:gd name="connsiteY4" fmla="*/ 200990 h 311271"/>
                <a:gd name="connsiteX5" fmla="*/ 356008 w 527954"/>
                <a:gd name="connsiteY5" fmla="*/ 274468 h 31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954" h="311271">
                  <a:moveTo>
                    <a:pt x="356008" y="274468"/>
                  </a:moveTo>
                  <a:cubicBezTo>
                    <a:pt x="275726" y="290796"/>
                    <a:pt x="98833" y="331618"/>
                    <a:pt x="45765" y="298961"/>
                  </a:cubicBezTo>
                  <a:cubicBezTo>
                    <a:pt x="-7303" y="266304"/>
                    <a:pt x="-19549" y="127511"/>
                    <a:pt x="37601" y="78525"/>
                  </a:cubicBezTo>
                  <a:cubicBezTo>
                    <a:pt x="94751" y="29539"/>
                    <a:pt x="307022" y="-15364"/>
                    <a:pt x="388665" y="5047"/>
                  </a:cubicBezTo>
                  <a:cubicBezTo>
                    <a:pt x="470308" y="25458"/>
                    <a:pt x="534261" y="157447"/>
                    <a:pt x="527458" y="200990"/>
                  </a:cubicBezTo>
                  <a:cubicBezTo>
                    <a:pt x="520655" y="244533"/>
                    <a:pt x="436290" y="258140"/>
                    <a:pt x="356008" y="274468"/>
                  </a:cubicBez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6" name="자유형 2055"/>
            <p:cNvSpPr/>
            <p:nvPr/>
          </p:nvSpPr>
          <p:spPr>
            <a:xfrm>
              <a:off x="5362712" y="2802039"/>
              <a:ext cx="498072" cy="358502"/>
            </a:xfrm>
            <a:custGeom>
              <a:avLst/>
              <a:gdLst>
                <a:gd name="connsiteX0" fmla="*/ 33881 w 498072"/>
                <a:gd name="connsiteY0" fmla="*/ 161597 h 358502"/>
                <a:gd name="connsiteX1" fmla="*/ 164509 w 498072"/>
                <a:gd name="connsiteY1" fmla="*/ 316718 h 358502"/>
                <a:gd name="connsiteX2" fmla="*/ 417602 w 498072"/>
                <a:gd name="connsiteY2" fmla="*/ 349375 h 358502"/>
                <a:gd name="connsiteX3" fmla="*/ 491081 w 498072"/>
                <a:gd name="connsiteY3" fmla="*/ 177925 h 358502"/>
                <a:gd name="connsiteX4" fmla="*/ 270645 w 498072"/>
                <a:gd name="connsiteY4" fmla="*/ 6475 h 358502"/>
                <a:gd name="connsiteX5" fmla="*/ 17552 w 498072"/>
                <a:gd name="connsiteY5" fmla="*/ 47297 h 358502"/>
                <a:gd name="connsiteX6" fmla="*/ 33881 w 498072"/>
                <a:gd name="connsiteY6" fmla="*/ 161597 h 3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072" h="358502">
                  <a:moveTo>
                    <a:pt x="33881" y="161597"/>
                  </a:moveTo>
                  <a:cubicBezTo>
                    <a:pt x="58374" y="206500"/>
                    <a:pt x="100556" y="285422"/>
                    <a:pt x="164509" y="316718"/>
                  </a:cubicBezTo>
                  <a:cubicBezTo>
                    <a:pt x="228462" y="348014"/>
                    <a:pt x="363173" y="372507"/>
                    <a:pt x="417602" y="349375"/>
                  </a:cubicBezTo>
                  <a:cubicBezTo>
                    <a:pt x="472031" y="326243"/>
                    <a:pt x="515574" y="235075"/>
                    <a:pt x="491081" y="177925"/>
                  </a:cubicBezTo>
                  <a:cubicBezTo>
                    <a:pt x="466588" y="120775"/>
                    <a:pt x="349566" y="28246"/>
                    <a:pt x="270645" y="6475"/>
                  </a:cubicBezTo>
                  <a:cubicBezTo>
                    <a:pt x="191724" y="-15296"/>
                    <a:pt x="54291" y="22804"/>
                    <a:pt x="17552" y="47297"/>
                  </a:cubicBezTo>
                  <a:cubicBezTo>
                    <a:pt x="-19187" y="71790"/>
                    <a:pt x="9388" y="116694"/>
                    <a:pt x="33881" y="161597"/>
                  </a:cubicBez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7" name="자유형 2056"/>
            <p:cNvSpPr/>
            <p:nvPr/>
          </p:nvSpPr>
          <p:spPr>
            <a:xfrm>
              <a:off x="1915796" y="4697542"/>
              <a:ext cx="517357" cy="518848"/>
            </a:xfrm>
            <a:custGeom>
              <a:avLst/>
              <a:gdLst>
                <a:gd name="connsiteX0" fmla="*/ 402861 w 517357"/>
                <a:gd name="connsiteY0" fmla="*/ 127551 h 518848"/>
                <a:gd name="connsiteX1" fmla="*/ 508997 w 517357"/>
                <a:gd name="connsiteY1" fmla="*/ 429629 h 518848"/>
                <a:gd name="connsiteX2" fmla="*/ 215083 w 517357"/>
                <a:gd name="connsiteY2" fmla="*/ 511272 h 518848"/>
                <a:gd name="connsiteX3" fmla="*/ 19140 w 517357"/>
                <a:gd name="connsiteY3" fmla="*/ 274508 h 518848"/>
                <a:gd name="connsiteX4" fmla="*/ 51797 w 517357"/>
                <a:gd name="connsiteY4" fmla="*/ 5087 h 518848"/>
                <a:gd name="connsiteX5" fmla="*/ 402861 w 517357"/>
                <a:gd name="connsiteY5" fmla="*/ 127551 h 51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7357" h="518848">
                  <a:moveTo>
                    <a:pt x="402861" y="127551"/>
                  </a:moveTo>
                  <a:cubicBezTo>
                    <a:pt x="479061" y="198308"/>
                    <a:pt x="540293" y="365676"/>
                    <a:pt x="508997" y="429629"/>
                  </a:cubicBezTo>
                  <a:cubicBezTo>
                    <a:pt x="477701" y="493582"/>
                    <a:pt x="296726" y="537126"/>
                    <a:pt x="215083" y="511272"/>
                  </a:cubicBezTo>
                  <a:cubicBezTo>
                    <a:pt x="133440" y="485419"/>
                    <a:pt x="46354" y="358872"/>
                    <a:pt x="19140" y="274508"/>
                  </a:cubicBezTo>
                  <a:cubicBezTo>
                    <a:pt x="-8074" y="190144"/>
                    <a:pt x="-13517" y="30940"/>
                    <a:pt x="51797" y="5087"/>
                  </a:cubicBezTo>
                  <a:cubicBezTo>
                    <a:pt x="117111" y="-20766"/>
                    <a:pt x="326661" y="56794"/>
                    <a:pt x="402861" y="127551"/>
                  </a:cubicBez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8" name="자유형 2057"/>
            <p:cNvSpPr/>
            <p:nvPr/>
          </p:nvSpPr>
          <p:spPr>
            <a:xfrm>
              <a:off x="2715532" y="5488816"/>
              <a:ext cx="501813" cy="332320"/>
            </a:xfrm>
            <a:custGeom>
              <a:avLst/>
              <a:gdLst>
                <a:gd name="connsiteX0" fmla="*/ 11339 w 501813"/>
                <a:gd name="connsiteY0" fmla="*/ 22077 h 332320"/>
                <a:gd name="connsiteX1" fmla="*/ 76654 w 501813"/>
                <a:gd name="connsiteY1" fmla="*/ 315991 h 332320"/>
                <a:gd name="connsiteX2" fmla="*/ 435882 w 501813"/>
                <a:gd name="connsiteY2" fmla="*/ 332320 h 332320"/>
                <a:gd name="connsiteX3" fmla="*/ 484868 w 501813"/>
                <a:gd name="connsiteY3" fmla="*/ 71063 h 332320"/>
                <a:gd name="connsiteX4" fmla="*/ 239939 w 501813"/>
                <a:gd name="connsiteY4" fmla="*/ 22077 h 332320"/>
                <a:gd name="connsiteX5" fmla="*/ 11339 w 501813"/>
                <a:gd name="connsiteY5" fmla="*/ 22077 h 33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813" h="332320">
                  <a:moveTo>
                    <a:pt x="11339" y="22077"/>
                  </a:moveTo>
                  <a:cubicBezTo>
                    <a:pt x="-15875" y="71063"/>
                    <a:pt x="5897" y="264284"/>
                    <a:pt x="76654" y="315991"/>
                  </a:cubicBezTo>
                  <a:cubicBezTo>
                    <a:pt x="147411" y="367698"/>
                    <a:pt x="367846" y="373141"/>
                    <a:pt x="435882" y="332320"/>
                  </a:cubicBezTo>
                  <a:cubicBezTo>
                    <a:pt x="503918" y="291499"/>
                    <a:pt x="517525" y="122770"/>
                    <a:pt x="484868" y="71063"/>
                  </a:cubicBezTo>
                  <a:cubicBezTo>
                    <a:pt x="452211" y="19356"/>
                    <a:pt x="320221" y="23438"/>
                    <a:pt x="239939" y="22077"/>
                  </a:cubicBezTo>
                  <a:cubicBezTo>
                    <a:pt x="159657" y="20716"/>
                    <a:pt x="38553" y="-26909"/>
                    <a:pt x="11339" y="22077"/>
                  </a:cubicBez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9" name="자유형 2058"/>
            <p:cNvSpPr/>
            <p:nvPr/>
          </p:nvSpPr>
          <p:spPr>
            <a:xfrm>
              <a:off x="5851130" y="5028169"/>
              <a:ext cx="688493" cy="662541"/>
            </a:xfrm>
            <a:custGeom>
              <a:avLst/>
              <a:gdLst>
                <a:gd name="connsiteX0" fmla="*/ 92470 w 688493"/>
                <a:gd name="connsiteY0" fmla="*/ 74510 h 662541"/>
                <a:gd name="connsiteX1" fmla="*/ 18991 w 688493"/>
                <a:gd name="connsiteY1" fmla="*/ 425574 h 662541"/>
                <a:gd name="connsiteX2" fmla="*/ 394549 w 688493"/>
                <a:gd name="connsiteY2" fmla="*/ 662338 h 662541"/>
                <a:gd name="connsiteX3" fmla="*/ 688463 w 688493"/>
                <a:gd name="connsiteY3" fmla="*/ 458231 h 662541"/>
                <a:gd name="connsiteX4" fmla="*/ 410877 w 688493"/>
                <a:gd name="connsiteY4" fmla="*/ 33688 h 662541"/>
                <a:gd name="connsiteX5" fmla="*/ 92470 w 688493"/>
                <a:gd name="connsiteY5" fmla="*/ 74510 h 66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493" h="662541">
                  <a:moveTo>
                    <a:pt x="92470" y="74510"/>
                  </a:moveTo>
                  <a:cubicBezTo>
                    <a:pt x="27156" y="139824"/>
                    <a:pt x="-31355" y="327603"/>
                    <a:pt x="18991" y="425574"/>
                  </a:cubicBezTo>
                  <a:cubicBezTo>
                    <a:pt x="69337" y="523545"/>
                    <a:pt x="282970" y="656895"/>
                    <a:pt x="394549" y="662338"/>
                  </a:cubicBezTo>
                  <a:cubicBezTo>
                    <a:pt x="506128" y="667781"/>
                    <a:pt x="685742" y="563006"/>
                    <a:pt x="688463" y="458231"/>
                  </a:cubicBezTo>
                  <a:cubicBezTo>
                    <a:pt x="691184" y="353456"/>
                    <a:pt x="510209" y="100363"/>
                    <a:pt x="410877" y="33688"/>
                  </a:cubicBezTo>
                  <a:cubicBezTo>
                    <a:pt x="311545" y="-32987"/>
                    <a:pt x="157784" y="9196"/>
                    <a:pt x="92470" y="74510"/>
                  </a:cubicBez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0" name="자유형 2059"/>
            <p:cNvSpPr/>
            <p:nvPr/>
          </p:nvSpPr>
          <p:spPr>
            <a:xfrm>
              <a:off x="3976007" y="2237014"/>
              <a:ext cx="171450" cy="277586"/>
            </a:xfrm>
            <a:custGeom>
              <a:avLst/>
              <a:gdLst>
                <a:gd name="connsiteX0" fmla="*/ 0 w 171450"/>
                <a:gd name="connsiteY0" fmla="*/ 277586 h 277586"/>
                <a:gd name="connsiteX1" fmla="*/ 171450 w 171450"/>
                <a:gd name="connsiteY1" fmla="*/ 0 h 277586"/>
              </a:gdLst>
              <a:ahLst/>
              <a:cxnLst>
                <a:cxn ang="0">
                  <a:pos x="connsiteX0" y="connsiteY0"/>
                </a:cxn>
                <a:cxn ang="0">
                  <a:pos x="connsiteX1" y="connsiteY1"/>
                </a:cxn>
              </a:cxnLst>
              <a:rect l="l" t="t" r="r" b="b"/>
              <a:pathLst>
                <a:path w="171450" h="277586">
                  <a:moveTo>
                    <a:pt x="0" y="277586"/>
                  </a:moveTo>
                  <a:lnTo>
                    <a:pt x="171450" y="0"/>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1" name="자유형 2060"/>
            <p:cNvSpPr/>
            <p:nvPr/>
          </p:nvSpPr>
          <p:spPr>
            <a:xfrm>
              <a:off x="3371850" y="2228850"/>
              <a:ext cx="310243" cy="253093"/>
            </a:xfrm>
            <a:custGeom>
              <a:avLst/>
              <a:gdLst>
                <a:gd name="connsiteX0" fmla="*/ 310243 w 310243"/>
                <a:gd name="connsiteY0" fmla="*/ 253093 h 253093"/>
                <a:gd name="connsiteX1" fmla="*/ 106136 w 310243"/>
                <a:gd name="connsiteY1" fmla="*/ 122464 h 253093"/>
                <a:gd name="connsiteX2" fmla="*/ 0 w 310243"/>
                <a:gd name="connsiteY2" fmla="*/ 0 h 253093"/>
              </a:gdLst>
              <a:ahLst/>
              <a:cxnLst>
                <a:cxn ang="0">
                  <a:pos x="connsiteX0" y="connsiteY0"/>
                </a:cxn>
                <a:cxn ang="0">
                  <a:pos x="connsiteX1" y="connsiteY1"/>
                </a:cxn>
                <a:cxn ang="0">
                  <a:pos x="connsiteX2" y="connsiteY2"/>
                </a:cxn>
              </a:cxnLst>
              <a:rect l="l" t="t" r="r" b="b"/>
              <a:pathLst>
                <a:path w="310243" h="253093">
                  <a:moveTo>
                    <a:pt x="310243" y="253093"/>
                  </a:moveTo>
                  <a:cubicBezTo>
                    <a:pt x="234043" y="208869"/>
                    <a:pt x="157843" y="164646"/>
                    <a:pt x="106136" y="122464"/>
                  </a:cubicBezTo>
                  <a:cubicBezTo>
                    <a:pt x="54429" y="80282"/>
                    <a:pt x="27214" y="40141"/>
                    <a:pt x="0" y="0"/>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2" name="자유형 2061"/>
            <p:cNvSpPr/>
            <p:nvPr/>
          </p:nvSpPr>
          <p:spPr>
            <a:xfrm>
              <a:off x="1567543" y="4914900"/>
              <a:ext cx="342900" cy="0"/>
            </a:xfrm>
            <a:custGeom>
              <a:avLst/>
              <a:gdLst>
                <a:gd name="connsiteX0" fmla="*/ 342900 w 342900"/>
                <a:gd name="connsiteY0" fmla="*/ 0 h 0"/>
                <a:gd name="connsiteX1" fmla="*/ 0 w 342900"/>
                <a:gd name="connsiteY1" fmla="*/ 0 h 0"/>
              </a:gdLst>
              <a:ahLst/>
              <a:cxnLst>
                <a:cxn ang="0">
                  <a:pos x="connsiteX0" y="connsiteY0"/>
                </a:cxn>
                <a:cxn ang="0">
                  <a:pos x="connsiteX1" y="connsiteY1"/>
                </a:cxn>
              </a:cxnLst>
              <a:rect l="l" t="t" r="r" b="b"/>
              <a:pathLst>
                <a:path w="342900">
                  <a:moveTo>
                    <a:pt x="342900" y="0"/>
                  </a:moveTo>
                  <a:lnTo>
                    <a:pt x="0" y="0"/>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3" name="자유형 2062"/>
            <p:cNvSpPr/>
            <p:nvPr/>
          </p:nvSpPr>
          <p:spPr>
            <a:xfrm>
              <a:off x="1796142" y="5110843"/>
              <a:ext cx="220436" cy="220436"/>
            </a:xfrm>
            <a:custGeom>
              <a:avLst/>
              <a:gdLst>
                <a:gd name="connsiteX0" fmla="*/ 220436 w 220436"/>
                <a:gd name="connsiteY0" fmla="*/ 0 h 220436"/>
                <a:gd name="connsiteX1" fmla="*/ 0 w 220436"/>
                <a:gd name="connsiteY1" fmla="*/ 220436 h 220436"/>
              </a:gdLst>
              <a:ahLst/>
              <a:cxnLst>
                <a:cxn ang="0">
                  <a:pos x="connsiteX0" y="connsiteY0"/>
                </a:cxn>
                <a:cxn ang="0">
                  <a:pos x="connsiteX1" y="connsiteY1"/>
                </a:cxn>
              </a:cxnLst>
              <a:rect l="l" t="t" r="r" b="b"/>
              <a:pathLst>
                <a:path w="220436" h="220436">
                  <a:moveTo>
                    <a:pt x="220436" y="0"/>
                  </a:moveTo>
                  <a:lnTo>
                    <a:pt x="0" y="220436"/>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4" name="자유형 2063"/>
            <p:cNvSpPr/>
            <p:nvPr/>
          </p:nvSpPr>
          <p:spPr>
            <a:xfrm>
              <a:off x="2865664" y="5829300"/>
              <a:ext cx="65315" cy="391886"/>
            </a:xfrm>
            <a:custGeom>
              <a:avLst/>
              <a:gdLst>
                <a:gd name="connsiteX0" fmla="*/ 65315 w 65315"/>
                <a:gd name="connsiteY0" fmla="*/ 0 h 391886"/>
                <a:gd name="connsiteX1" fmla="*/ 0 w 65315"/>
                <a:gd name="connsiteY1" fmla="*/ 391886 h 391886"/>
              </a:gdLst>
              <a:ahLst/>
              <a:cxnLst>
                <a:cxn ang="0">
                  <a:pos x="connsiteX0" y="connsiteY0"/>
                </a:cxn>
                <a:cxn ang="0">
                  <a:pos x="connsiteX1" y="connsiteY1"/>
                </a:cxn>
              </a:cxnLst>
              <a:rect l="l" t="t" r="r" b="b"/>
              <a:pathLst>
                <a:path w="65315" h="391886">
                  <a:moveTo>
                    <a:pt x="65315" y="0"/>
                  </a:moveTo>
                  <a:lnTo>
                    <a:pt x="0" y="391886"/>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5" name="자유형 2064"/>
            <p:cNvSpPr/>
            <p:nvPr/>
          </p:nvSpPr>
          <p:spPr>
            <a:xfrm>
              <a:off x="5861957" y="2971800"/>
              <a:ext cx="326572" cy="65314"/>
            </a:xfrm>
            <a:custGeom>
              <a:avLst/>
              <a:gdLst>
                <a:gd name="connsiteX0" fmla="*/ 0 w 326572"/>
                <a:gd name="connsiteY0" fmla="*/ 0 h 65314"/>
                <a:gd name="connsiteX1" fmla="*/ 326572 w 326572"/>
                <a:gd name="connsiteY1" fmla="*/ 65314 h 65314"/>
              </a:gdLst>
              <a:ahLst/>
              <a:cxnLst>
                <a:cxn ang="0">
                  <a:pos x="connsiteX0" y="connsiteY0"/>
                </a:cxn>
                <a:cxn ang="0">
                  <a:pos x="connsiteX1" y="connsiteY1"/>
                </a:cxn>
              </a:cxnLst>
              <a:rect l="l" t="t" r="r" b="b"/>
              <a:pathLst>
                <a:path w="326572" h="65314">
                  <a:moveTo>
                    <a:pt x="0" y="0"/>
                  </a:moveTo>
                  <a:lnTo>
                    <a:pt x="326572" y="65314"/>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6" name="자유형 2065"/>
            <p:cNvSpPr/>
            <p:nvPr/>
          </p:nvSpPr>
          <p:spPr>
            <a:xfrm>
              <a:off x="5747657" y="2653393"/>
              <a:ext cx="204107" cy="187778"/>
            </a:xfrm>
            <a:custGeom>
              <a:avLst/>
              <a:gdLst>
                <a:gd name="connsiteX0" fmla="*/ 0 w 204107"/>
                <a:gd name="connsiteY0" fmla="*/ 187778 h 187778"/>
                <a:gd name="connsiteX1" fmla="*/ 204107 w 204107"/>
                <a:gd name="connsiteY1" fmla="*/ 0 h 187778"/>
              </a:gdLst>
              <a:ahLst/>
              <a:cxnLst>
                <a:cxn ang="0">
                  <a:pos x="connsiteX0" y="connsiteY0"/>
                </a:cxn>
                <a:cxn ang="0">
                  <a:pos x="connsiteX1" y="connsiteY1"/>
                </a:cxn>
              </a:cxnLst>
              <a:rect l="l" t="t" r="r" b="b"/>
              <a:pathLst>
                <a:path w="204107" h="187778">
                  <a:moveTo>
                    <a:pt x="0" y="187778"/>
                  </a:moveTo>
                  <a:lnTo>
                    <a:pt x="204107" y="0"/>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자유형 2067"/>
            <p:cNvSpPr/>
            <p:nvPr/>
          </p:nvSpPr>
          <p:spPr>
            <a:xfrm>
              <a:off x="5323114" y="2506436"/>
              <a:ext cx="171450" cy="310243"/>
            </a:xfrm>
            <a:custGeom>
              <a:avLst/>
              <a:gdLst>
                <a:gd name="connsiteX0" fmla="*/ 171450 w 171450"/>
                <a:gd name="connsiteY0" fmla="*/ 310243 h 310243"/>
                <a:gd name="connsiteX1" fmla="*/ 122465 w 171450"/>
                <a:gd name="connsiteY1" fmla="*/ 261257 h 310243"/>
                <a:gd name="connsiteX2" fmla="*/ 32657 w 171450"/>
                <a:gd name="connsiteY2" fmla="*/ 114300 h 310243"/>
                <a:gd name="connsiteX3" fmla="*/ 0 w 171450"/>
                <a:gd name="connsiteY3" fmla="*/ 0 h 310243"/>
              </a:gdLst>
              <a:ahLst/>
              <a:cxnLst>
                <a:cxn ang="0">
                  <a:pos x="connsiteX0" y="connsiteY0"/>
                </a:cxn>
                <a:cxn ang="0">
                  <a:pos x="connsiteX1" y="connsiteY1"/>
                </a:cxn>
                <a:cxn ang="0">
                  <a:pos x="connsiteX2" y="connsiteY2"/>
                </a:cxn>
                <a:cxn ang="0">
                  <a:pos x="connsiteX3" y="connsiteY3"/>
                </a:cxn>
              </a:cxnLst>
              <a:rect l="l" t="t" r="r" b="b"/>
              <a:pathLst>
                <a:path w="171450" h="310243">
                  <a:moveTo>
                    <a:pt x="171450" y="310243"/>
                  </a:moveTo>
                  <a:cubicBezTo>
                    <a:pt x="158523" y="302078"/>
                    <a:pt x="145597" y="293914"/>
                    <a:pt x="122465" y="261257"/>
                  </a:cubicBezTo>
                  <a:cubicBezTo>
                    <a:pt x="99333" y="228600"/>
                    <a:pt x="53068" y="157843"/>
                    <a:pt x="32657" y="114300"/>
                  </a:cubicBezTo>
                  <a:cubicBezTo>
                    <a:pt x="12246" y="70757"/>
                    <a:pt x="6123" y="35378"/>
                    <a:pt x="0" y="0"/>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15"/>
          <p:cNvSpPr/>
          <p:nvPr/>
        </p:nvSpPr>
        <p:spPr>
          <a:xfrm>
            <a:off x="3016424" y="4122660"/>
            <a:ext cx="473528" cy="146957"/>
          </a:xfrm>
          <a:custGeom>
            <a:avLst/>
            <a:gdLst>
              <a:gd name="connsiteX0" fmla="*/ 0 w 473528"/>
              <a:gd name="connsiteY0" fmla="*/ 146957 h 146957"/>
              <a:gd name="connsiteX1" fmla="*/ 334736 w 473528"/>
              <a:gd name="connsiteY1" fmla="*/ 65314 h 146957"/>
              <a:gd name="connsiteX2" fmla="*/ 473528 w 473528"/>
              <a:gd name="connsiteY2" fmla="*/ 0 h 146957"/>
            </a:gdLst>
            <a:ahLst/>
            <a:cxnLst>
              <a:cxn ang="0">
                <a:pos x="connsiteX0" y="connsiteY0"/>
              </a:cxn>
              <a:cxn ang="0">
                <a:pos x="connsiteX1" y="connsiteY1"/>
              </a:cxn>
              <a:cxn ang="0">
                <a:pos x="connsiteX2" y="connsiteY2"/>
              </a:cxn>
            </a:cxnLst>
            <a:rect l="l" t="t" r="r" b="b"/>
            <a:pathLst>
              <a:path w="473528" h="146957">
                <a:moveTo>
                  <a:pt x="0" y="146957"/>
                </a:moveTo>
                <a:cubicBezTo>
                  <a:pt x="127907" y="118382"/>
                  <a:pt x="255815" y="89807"/>
                  <a:pt x="334736" y="65314"/>
                </a:cubicBezTo>
                <a:cubicBezTo>
                  <a:pt x="413657" y="40821"/>
                  <a:pt x="443592" y="20410"/>
                  <a:pt x="473528" y="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7" name="자유형 16"/>
          <p:cNvSpPr/>
          <p:nvPr/>
        </p:nvSpPr>
        <p:spPr>
          <a:xfrm>
            <a:off x="4241067" y="4114495"/>
            <a:ext cx="212271" cy="114300"/>
          </a:xfrm>
          <a:custGeom>
            <a:avLst/>
            <a:gdLst>
              <a:gd name="connsiteX0" fmla="*/ 0 w 212271"/>
              <a:gd name="connsiteY0" fmla="*/ 0 h 114300"/>
              <a:gd name="connsiteX1" fmla="*/ 212271 w 212271"/>
              <a:gd name="connsiteY1" fmla="*/ 114300 h 114300"/>
            </a:gdLst>
            <a:ahLst/>
            <a:cxnLst>
              <a:cxn ang="0">
                <a:pos x="connsiteX0" y="connsiteY0"/>
              </a:cxn>
              <a:cxn ang="0">
                <a:pos x="connsiteX1" y="connsiteY1"/>
              </a:cxn>
            </a:cxnLst>
            <a:rect l="l" t="t" r="r" b="b"/>
            <a:pathLst>
              <a:path w="212271" h="114300">
                <a:moveTo>
                  <a:pt x="0" y="0"/>
                </a:moveTo>
                <a:lnTo>
                  <a:pt x="212271" y="114300"/>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4" name="그룹 23"/>
          <p:cNvGrpSpPr/>
          <p:nvPr/>
        </p:nvGrpSpPr>
        <p:grpSpPr>
          <a:xfrm>
            <a:off x="2639236" y="2839523"/>
            <a:ext cx="1094127" cy="581304"/>
            <a:chOff x="3019155" y="3223549"/>
            <a:chExt cx="1094127" cy="581304"/>
          </a:xfrm>
        </p:grpSpPr>
        <p:sp>
          <p:nvSpPr>
            <p:cNvPr id="11" name="자유형 10"/>
            <p:cNvSpPr/>
            <p:nvPr/>
          </p:nvSpPr>
          <p:spPr>
            <a:xfrm>
              <a:off x="3019155" y="3223549"/>
              <a:ext cx="1094127" cy="581304"/>
            </a:xfrm>
            <a:custGeom>
              <a:avLst/>
              <a:gdLst>
                <a:gd name="connsiteX0" fmla="*/ 409845 w 1094127"/>
                <a:gd name="connsiteY0" fmla="*/ 58494 h 581304"/>
                <a:gd name="connsiteX1" fmla="*/ 115931 w 1094127"/>
                <a:gd name="connsiteY1" fmla="*/ 189122 h 581304"/>
                <a:gd name="connsiteX2" fmla="*/ 1631 w 1094127"/>
                <a:gd name="connsiteY2" fmla="*/ 434051 h 581304"/>
                <a:gd name="connsiteX3" fmla="*/ 189409 w 1094127"/>
                <a:gd name="connsiteY3" fmla="*/ 581008 h 581304"/>
                <a:gd name="connsiteX4" fmla="*/ 646609 w 1094127"/>
                <a:gd name="connsiteY4" fmla="*/ 466708 h 581304"/>
                <a:gd name="connsiteX5" fmla="*/ 1046659 w 1094127"/>
                <a:gd name="connsiteY5" fmla="*/ 287094 h 581304"/>
                <a:gd name="connsiteX6" fmla="*/ 1054824 w 1094127"/>
                <a:gd name="connsiteY6" fmla="*/ 123808 h 581304"/>
                <a:gd name="connsiteX7" fmla="*/ 760909 w 1094127"/>
                <a:gd name="connsiteY7" fmla="*/ 1344 h 581304"/>
                <a:gd name="connsiteX8" fmla="*/ 499652 w 1094127"/>
                <a:gd name="connsiteY8" fmla="*/ 58494 h 581304"/>
                <a:gd name="connsiteX9" fmla="*/ 409845 w 1094127"/>
                <a:gd name="connsiteY9" fmla="*/ 58494 h 58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4127" h="581304">
                  <a:moveTo>
                    <a:pt x="409845" y="58494"/>
                  </a:moveTo>
                  <a:cubicBezTo>
                    <a:pt x="345891" y="80265"/>
                    <a:pt x="183967" y="126529"/>
                    <a:pt x="115931" y="189122"/>
                  </a:cubicBezTo>
                  <a:cubicBezTo>
                    <a:pt x="47895" y="251715"/>
                    <a:pt x="-10615" y="368737"/>
                    <a:pt x="1631" y="434051"/>
                  </a:cubicBezTo>
                  <a:cubicBezTo>
                    <a:pt x="13877" y="499365"/>
                    <a:pt x="81913" y="575565"/>
                    <a:pt x="189409" y="581008"/>
                  </a:cubicBezTo>
                  <a:cubicBezTo>
                    <a:pt x="296905" y="586451"/>
                    <a:pt x="503734" y="515694"/>
                    <a:pt x="646609" y="466708"/>
                  </a:cubicBezTo>
                  <a:cubicBezTo>
                    <a:pt x="789484" y="417722"/>
                    <a:pt x="978623" y="344244"/>
                    <a:pt x="1046659" y="287094"/>
                  </a:cubicBezTo>
                  <a:cubicBezTo>
                    <a:pt x="1114695" y="229944"/>
                    <a:pt x="1102449" y="171433"/>
                    <a:pt x="1054824" y="123808"/>
                  </a:cubicBezTo>
                  <a:cubicBezTo>
                    <a:pt x="1007199" y="76183"/>
                    <a:pt x="853438" y="12230"/>
                    <a:pt x="760909" y="1344"/>
                  </a:cubicBezTo>
                  <a:cubicBezTo>
                    <a:pt x="668380" y="-9542"/>
                    <a:pt x="564966" y="48969"/>
                    <a:pt x="499652" y="58494"/>
                  </a:cubicBezTo>
                  <a:cubicBezTo>
                    <a:pt x="434338" y="68019"/>
                    <a:pt x="473799" y="36723"/>
                    <a:pt x="409845" y="58494"/>
                  </a:cubicBezTo>
                  <a:close/>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5" name="TextBox 4"/>
            <p:cNvSpPr txBox="1"/>
            <p:nvPr/>
          </p:nvSpPr>
          <p:spPr>
            <a:xfrm rot="20461401">
              <a:off x="3173164" y="3338639"/>
              <a:ext cx="700833" cy="307777"/>
            </a:xfrm>
            <a:prstGeom prst="rect">
              <a:avLst/>
            </a:prstGeom>
            <a:noFill/>
          </p:spPr>
          <p:txBody>
            <a:bodyPr wrap="none" rtlCol="0">
              <a:spAutoFit/>
            </a:bodyPr>
            <a:lstStyle/>
            <a:p>
              <a:r>
                <a:rPr lang="en-US" altLang="ko-KR" sz="1400" dirty="0">
                  <a:solidFill>
                    <a:schemeClr val="tx1">
                      <a:lumMod val="75000"/>
                      <a:lumOff val="25000"/>
                    </a:schemeClr>
                  </a:solidFill>
                  <a:latin typeface="Segoe Print" pitchFamily="2" charset="0"/>
                </a:rPr>
                <a:t>S</a:t>
              </a:r>
              <a:r>
                <a:rPr lang="en-US" altLang="ko-KR" sz="1400" dirty="0" smtClean="0">
                  <a:solidFill>
                    <a:schemeClr val="tx1">
                      <a:lumMod val="75000"/>
                      <a:lumOff val="25000"/>
                    </a:schemeClr>
                  </a:solidFill>
                  <a:latin typeface="Segoe Print" pitchFamily="2" charset="0"/>
                </a:rPr>
                <a:t>ocial</a:t>
              </a:r>
              <a:endParaRPr lang="ko-KR" altLang="en-US" sz="1400" dirty="0">
                <a:solidFill>
                  <a:schemeClr val="tx1">
                    <a:lumMod val="75000"/>
                    <a:lumOff val="25000"/>
                  </a:schemeClr>
                </a:solidFill>
                <a:latin typeface="Segoe Print" pitchFamily="2" charset="0"/>
              </a:endParaRPr>
            </a:p>
          </p:txBody>
        </p:sp>
      </p:grpSp>
      <p:grpSp>
        <p:nvGrpSpPr>
          <p:cNvPr id="9" name="그룹 8"/>
          <p:cNvGrpSpPr/>
          <p:nvPr/>
        </p:nvGrpSpPr>
        <p:grpSpPr>
          <a:xfrm>
            <a:off x="4336560" y="2912532"/>
            <a:ext cx="896546" cy="391941"/>
            <a:chOff x="4716479" y="3296558"/>
            <a:chExt cx="896546" cy="391941"/>
          </a:xfrm>
        </p:grpSpPr>
        <p:sp>
          <p:nvSpPr>
            <p:cNvPr id="15" name="자유형 14"/>
            <p:cNvSpPr/>
            <p:nvPr/>
          </p:nvSpPr>
          <p:spPr>
            <a:xfrm>
              <a:off x="4716479" y="3296558"/>
              <a:ext cx="896546" cy="391941"/>
            </a:xfrm>
            <a:custGeom>
              <a:avLst/>
              <a:gdLst>
                <a:gd name="connsiteX0" fmla="*/ 329050 w 896546"/>
                <a:gd name="connsiteY0" fmla="*/ 18142 h 391941"/>
                <a:gd name="connsiteX1" fmla="*/ 59628 w 896546"/>
                <a:gd name="connsiteY1" fmla="*/ 75292 h 391941"/>
                <a:gd name="connsiteX2" fmla="*/ 26971 w 896546"/>
                <a:gd name="connsiteY2" fmla="*/ 271235 h 391941"/>
                <a:gd name="connsiteX3" fmla="*/ 386200 w 896546"/>
                <a:gd name="connsiteY3" fmla="*/ 385535 h 391941"/>
                <a:gd name="connsiteX4" fmla="*/ 843400 w 896546"/>
                <a:gd name="connsiteY4" fmla="*/ 352878 h 391941"/>
                <a:gd name="connsiteX5" fmla="*/ 843400 w 896546"/>
                <a:gd name="connsiteY5" fmla="*/ 148771 h 391941"/>
                <a:gd name="connsiteX6" fmla="*/ 451514 w 896546"/>
                <a:gd name="connsiteY6" fmla="*/ 9978 h 391941"/>
                <a:gd name="connsiteX7" fmla="*/ 329050 w 896546"/>
                <a:gd name="connsiteY7" fmla="*/ 18142 h 39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546" h="391941">
                  <a:moveTo>
                    <a:pt x="329050" y="18142"/>
                  </a:moveTo>
                  <a:cubicBezTo>
                    <a:pt x="263736" y="29028"/>
                    <a:pt x="109974" y="33110"/>
                    <a:pt x="59628" y="75292"/>
                  </a:cubicBezTo>
                  <a:cubicBezTo>
                    <a:pt x="9282" y="117474"/>
                    <a:pt x="-27458" y="219528"/>
                    <a:pt x="26971" y="271235"/>
                  </a:cubicBezTo>
                  <a:cubicBezTo>
                    <a:pt x="81400" y="322942"/>
                    <a:pt x="250128" y="371928"/>
                    <a:pt x="386200" y="385535"/>
                  </a:cubicBezTo>
                  <a:cubicBezTo>
                    <a:pt x="522272" y="399142"/>
                    <a:pt x="767200" y="392339"/>
                    <a:pt x="843400" y="352878"/>
                  </a:cubicBezTo>
                  <a:cubicBezTo>
                    <a:pt x="919600" y="313417"/>
                    <a:pt x="908714" y="205921"/>
                    <a:pt x="843400" y="148771"/>
                  </a:cubicBezTo>
                  <a:cubicBezTo>
                    <a:pt x="778086" y="91621"/>
                    <a:pt x="542682" y="31749"/>
                    <a:pt x="451514" y="9978"/>
                  </a:cubicBezTo>
                  <a:cubicBezTo>
                    <a:pt x="360346" y="-11793"/>
                    <a:pt x="394364" y="7256"/>
                    <a:pt x="329050" y="18142"/>
                  </a:cubicBezTo>
                  <a:close/>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8" name="TextBox 17"/>
            <p:cNvSpPr txBox="1"/>
            <p:nvPr/>
          </p:nvSpPr>
          <p:spPr>
            <a:xfrm rot="591553">
              <a:off x="4818892" y="3372328"/>
              <a:ext cx="663964" cy="307777"/>
            </a:xfrm>
            <a:prstGeom prst="rect">
              <a:avLst/>
            </a:prstGeom>
            <a:noFill/>
          </p:spPr>
          <p:txBody>
            <a:bodyPr wrap="none" rtlCol="0">
              <a:spAutoFit/>
            </a:bodyPr>
            <a:lstStyle/>
            <a:p>
              <a:r>
                <a:rPr lang="en-US" altLang="ko-KR" sz="1400" dirty="0" smtClean="0">
                  <a:solidFill>
                    <a:schemeClr val="tx1">
                      <a:lumMod val="75000"/>
                      <a:lumOff val="25000"/>
                    </a:schemeClr>
                  </a:solidFill>
                  <a:latin typeface="Segoe Print" pitchFamily="2" charset="0"/>
                </a:rPr>
                <a:t>Work</a:t>
              </a:r>
              <a:endParaRPr lang="ko-KR" altLang="en-US" sz="1400" dirty="0">
                <a:solidFill>
                  <a:schemeClr val="tx1">
                    <a:lumMod val="75000"/>
                    <a:lumOff val="25000"/>
                  </a:schemeClr>
                </a:solidFill>
                <a:latin typeface="Segoe Print" pitchFamily="2" charset="0"/>
              </a:endParaRPr>
            </a:p>
          </p:txBody>
        </p:sp>
      </p:grpSp>
      <p:grpSp>
        <p:nvGrpSpPr>
          <p:cNvPr id="8" name="그룹 7"/>
          <p:cNvGrpSpPr/>
          <p:nvPr/>
        </p:nvGrpSpPr>
        <p:grpSpPr>
          <a:xfrm>
            <a:off x="3451294" y="3719735"/>
            <a:ext cx="847434" cy="526010"/>
            <a:chOff x="3831213" y="4103761"/>
            <a:chExt cx="847434" cy="526010"/>
          </a:xfrm>
        </p:grpSpPr>
        <p:sp>
          <p:nvSpPr>
            <p:cNvPr id="6" name="자유형 5"/>
            <p:cNvSpPr/>
            <p:nvPr/>
          </p:nvSpPr>
          <p:spPr>
            <a:xfrm>
              <a:off x="3831213" y="4103761"/>
              <a:ext cx="847434" cy="526010"/>
            </a:xfrm>
            <a:custGeom>
              <a:avLst/>
              <a:gdLst>
                <a:gd name="connsiteX0" fmla="*/ 152958 w 847434"/>
                <a:gd name="connsiteY0" fmla="*/ 92682 h 526010"/>
                <a:gd name="connsiteX1" fmla="*/ 6001 w 847434"/>
                <a:gd name="connsiteY1" fmla="*/ 247803 h 526010"/>
                <a:gd name="connsiteX2" fmla="*/ 63151 w 847434"/>
                <a:gd name="connsiteY2" fmla="*/ 435582 h 526010"/>
                <a:gd name="connsiteX3" fmla="*/ 373394 w 847434"/>
                <a:gd name="connsiteY3" fmla="*/ 525389 h 526010"/>
                <a:gd name="connsiteX4" fmla="*/ 797937 w 847434"/>
                <a:gd name="connsiteY4" fmla="*/ 394760 h 526010"/>
                <a:gd name="connsiteX5" fmla="*/ 822430 w 847434"/>
                <a:gd name="connsiteY5" fmla="*/ 166160 h 526010"/>
                <a:gd name="connsiteX6" fmla="*/ 650980 w 847434"/>
                <a:gd name="connsiteY6" fmla="*/ 35532 h 526010"/>
                <a:gd name="connsiteX7" fmla="*/ 455037 w 847434"/>
                <a:gd name="connsiteY7" fmla="*/ 2875 h 526010"/>
                <a:gd name="connsiteX8" fmla="*/ 152958 w 847434"/>
                <a:gd name="connsiteY8" fmla="*/ 92682 h 52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434" h="526010">
                  <a:moveTo>
                    <a:pt x="152958" y="92682"/>
                  </a:moveTo>
                  <a:cubicBezTo>
                    <a:pt x="78119" y="133503"/>
                    <a:pt x="20969" y="190653"/>
                    <a:pt x="6001" y="247803"/>
                  </a:cubicBezTo>
                  <a:cubicBezTo>
                    <a:pt x="-8967" y="304953"/>
                    <a:pt x="1919" y="389318"/>
                    <a:pt x="63151" y="435582"/>
                  </a:cubicBezTo>
                  <a:cubicBezTo>
                    <a:pt x="124383" y="481846"/>
                    <a:pt x="250930" y="532193"/>
                    <a:pt x="373394" y="525389"/>
                  </a:cubicBezTo>
                  <a:cubicBezTo>
                    <a:pt x="495858" y="518585"/>
                    <a:pt x="723098" y="454631"/>
                    <a:pt x="797937" y="394760"/>
                  </a:cubicBezTo>
                  <a:cubicBezTo>
                    <a:pt x="872776" y="334889"/>
                    <a:pt x="846923" y="226031"/>
                    <a:pt x="822430" y="166160"/>
                  </a:cubicBezTo>
                  <a:cubicBezTo>
                    <a:pt x="797937" y="106289"/>
                    <a:pt x="712212" y="62746"/>
                    <a:pt x="650980" y="35532"/>
                  </a:cubicBezTo>
                  <a:cubicBezTo>
                    <a:pt x="589748" y="8318"/>
                    <a:pt x="540762" y="-6650"/>
                    <a:pt x="455037" y="2875"/>
                  </a:cubicBezTo>
                  <a:cubicBezTo>
                    <a:pt x="369312" y="12400"/>
                    <a:pt x="227797" y="51861"/>
                    <a:pt x="152958" y="92682"/>
                  </a:cubicBezTo>
                  <a:close/>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9" name="TextBox 18"/>
            <p:cNvSpPr txBox="1"/>
            <p:nvPr/>
          </p:nvSpPr>
          <p:spPr>
            <a:xfrm>
              <a:off x="4028648" y="4213884"/>
              <a:ext cx="486030" cy="338554"/>
            </a:xfrm>
            <a:prstGeom prst="rect">
              <a:avLst/>
            </a:prstGeom>
            <a:noFill/>
          </p:spPr>
          <p:txBody>
            <a:bodyPr wrap="none" rtlCol="0">
              <a:spAutoFit/>
            </a:bodyPr>
            <a:lstStyle/>
            <a:p>
              <a:r>
                <a:rPr lang="en-US" altLang="ko-KR" sz="1600" dirty="0" smtClean="0">
                  <a:solidFill>
                    <a:schemeClr val="tx1">
                      <a:lumMod val="75000"/>
                      <a:lumOff val="25000"/>
                    </a:schemeClr>
                  </a:solidFill>
                  <a:latin typeface="Segoe Print" pitchFamily="2" charset="0"/>
                </a:rPr>
                <a:t>Me</a:t>
              </a:r>
              <a:endParaRPr lang="ko-KR" altLang="en-US" sz="1600" dirty="0">
                <a:solidFill>
                  <a:schemeClr val="tx1">
                    <a:lumMod val="75000"/>
                    <a:lumOff val="25000"/>
                  </a:schemeClr>
                </a:solidFill>
                <a:latin typeface="Segoe Print" pitchFamily="2" charset="0"/>
              </a:endParaRPr>
            </a:p>
          </p:txBody>
        </p:sp>
      </p:grpSp>
      <p:grpSp>
        <p:nvGrpSpPr>
          <p:cNvPr id="25" name="그룹 24"/>
          <p:cNvGrpSpPr/>
          <p:nvPr/>
        </p:nvGrpSpPr>
        <p:grpSpPr>
          <a:xfrm>
            <a:off x="2369187" y="4138531"/>
            <a:ext cx="733966" cy="548507"/>
            <a:chOff x="2749106" y="4522557"/>
            <a:chExt cx="733966" cy="548507"/>
          </a:xfrm>
        </p:grpSpPr>
        <p:sp>
          <p:nvSpPr>
            <p:cNvPr id="13" name="자유형 12"/>
            <p:cNvSpPr/>
            <p:nvPr/>
          </p:nvSpPr>
          <p:spPr>
            <a:xfrm>
              <a:off x="2749106" y="4522557"/>
              <a:ext cx="718050" cy="548507"/>
            </a:xfrm>
            <a:custGeom>
              <a:avLst/>
              <a:gdLst>
                <a:gd name="connsiteX0" fmla="*/ 116558 w 718050"/>
                <a:gd name="connsiteY0" fmla="*/ 457 h 548507"/>
                <a:gd name="connsiteX1" fmla="*/ 2258 w 718050"/>
                <a:gd name="connsiteY1" fmla="*/ 139250 h 548507"/>
                <a:gd name="connsiteX2" fmla="*/ 67573 w 718050"/>
                <a:gd name="connsiteY2" fmla="*/ 343357 h 548507"/>
                <a:gd name="connsiteX3" fmla="*/ 369651 w 718050"/>
                <a:gd name="connsiteY3" fmla="*/ 547464 h 548507"/>
                <a:gd name="connsiteX4" fmla="*/ 704387 w 718050"/>
                <a:gd name="connsiteY4" fmla="*/ 408672 h 548507"/>
                <a:gd name="connsiteX5" fmla="*/ 598251 w 718050"/>
                <a:gd name="connsiteY5" fmla="*/ 106593 h 548507"/>
                <a:gd name="connsiteX6" fmla="*/ 116558 w 718050"/>
                <a:gd name="connsiteY6" fmla="*/ 457 h 5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050" h="548507">
                  <a:moveTo>
                    <a:pt x="116558" y="457"/>
                  </a:moveTo>
                  <a:cubicBezTo>
                    <a:pt x="17226" y="5900"/>
                    <a:pt x="10422" y="82100"/>
                    <a:pt x="2258" y="139250"/>
                  </a:cubicBezTo>
                  <a:cubicBezTo>
                    <a:pt x="-5906" y="196400"/>
                    <a:pt x="6341" y="275321"/>
                    <a:pt x="67573" y="343357"/>
                  </a:cubicBezTo>
                  <a:cubicBezTo>
                    <a:pt x="128805" y="411393"/>
                    <a:pt x="263515" y="536578"/>
                    <a:pt x="369651" y="547464"/>
                  </a:cubicBezTo>
                  <a:cubicBezTo>
                    <a:pt x="475787" y="558350"/>
                    <a:pt x="666287" y="482150"/>
                    <a:pt x="704387" y="408672"/>
                  </a:cubicBezTo>
                  <a:cubicBezTo>
                    <a:pt x="742487" y="335194"/>
                    <a:pt x="698944" y="174629"/>
                    <a:pt x="598251" y="106593"/>
                  </a:cubicBezTo>
                  <a:cubicBezTo>
                    <a:pt x="497558" y="38557"/>
                    <a:pt x="215890" y="-4986"/>
                    <a:pt x="116558" y="457"/>
                  </a:cubicBezTo>
                  <a:close/>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2" name="TextBox 21"/>
            <p:cNvSpPr txBox="1"/>
            <p:nvPr/>
          </p:nvSpPr>
          <p:spPr>
            <a:xfrm rot="1473683">
              <a:off x="2779033" y="4652008"/>
              <a:ext cx="704039" cy="276999"/>
            </a:xfrm>
            <a:prstGeom prst="rect">
              <a:avLst/>
            </a:prstGeom>
            <a:noFill/>
          </p:spPr>
          <p:txBody>
            <a:bodyPr wrap="none" rtlCol="0">
              <a:spAutoFit/>
            </a:bodyPr>
            <a:lstStyle/>
            <a:p>
              <a:r>
                <a:rPr lang="en-US" altLang="ko-KR" sz="1200" dirty="0" smtClean="0">
                  <a:solidFill>
                    <a:schemeClr val="tx1">
                      <a:lumMod val="75000"/>
                      <a:lumOff val="25000"/>
                    </a:schemeClr>
                  </a:solidFill>
                  <a:latin typeface="Segoe Print" pitchFamily="2" charset="0"/>
                </a:rPr>
                <a:t>Family</a:t>
              </a:r>
              <a:endParaRPr lang="ko-KR" altLang="en-US" sz="1200" dirty="0">
                <a:solidFill>
                  <a:schemeClr val="tx1">
                    <a:lumMod val="75000"/>
                    <a:lumOff val="25000"/>
                  </a:schemeClr>
                </a:solidFill>
                <a:latin typeface="Segoe Print" pitchFamily="2" charset="0"/>
              </a:endParaRPr>
            </a:p>
          </p:txBody>
        </p:sp>
      </p:grpSp>
      <p:grpSp>
        <p:nvGrpSpPr>
          <p:cNvPr id="26" name="그룹 25"/>
          <p:cNvGrpSpPr/>
          <p:nvPr/>
        </p:nvGrpSpPr>
        <p:grpSpPr>
          <a:xfrm>
            <a:off x="4385792" y="4071510"/>
            <a:ext cx="724878" cy="562138"/>
            <a:chOff x="4765711" y="4455536"/>
            <a:chExt cx="724878" cy="562138"/>
          </a:xfrm>
        </p:grpSpPr>
        <p:sp>
          <p:nvSpPr>
            <p:cNvPr id="14" name="자유형 13"/>
            <p:cNvSpPr/>
            <p:nvPr/>
          </p:nvSpPr>
          <p:spPr>
            <a:xfrm>
              <a:off x="4815309" y="4455536"/>
              <a:ext cx="671130" cy="562138"/>
            </a:xfrm>
            <a:custGeom>
              <a:avLst/>
              <a:gdLst>
                <a:gd name="connsiteX0" fmla="*/ 181234 w 671130"/>
                <a:gd name="connsiteY0" fmla="*/ 26657 h 562138"/>
                <a:gd name="connsiteX1" fmla="*/ 9784 w 671130"/>
                <a:gd name="connsiteY1" fmla="*/ 132793 h 562138"/>
                <a:gd name="connsiteX2" fmla="*/ 50605 w 671130"/>
                <a:gd name="connsiteY2" fmla="*/ 369557 h 562138"/>
                <a:gd name="connsiteX3" fmla="*/ 295534 w 671130"/>
                <a:gd name="connsiteY3" fmla="*/ 557335 h 562138"/>
                <a:gd name="connsiteX4" fmla="*/ 573120 w 671130"/>
                <a:gd name="connsiteY4" fmla="*/ 492021 h 562138"/>
                <a:gd name="connsiteX5" fmla="*/ 671091 w 671130"/>
                <a:gd name="connsiteY5" fmla="*/ 336900 h 562138"/>
                <a:gd name="connsiteX6" fmla="*/ 581284 w 671130"/>
                <a:gd name="connsiteY6" fmla="*/ 91971 h 562138"/>
                <a:gd name="connsiteX7" fmla="*/ 328191 w 671130"/>
                <a:gd name="connsiteY7" fmla="*/ 2164 h 562138"/>
                <a:gd name="connsiteX8" fmla="*/ 181234 w 671130"/>
                <a:gd name="connsiteY8" fmla="*/ 26657 h 56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130" h="562138">
                  <a:moveTo>
                    <a:pt x="181234" y="26657"/>
                  </a:moveTo>
                  <a:cubicBezTo>
                    <a:pt x="128166" y="48429"/>
                    <a:pt x="31555" y="75643"/>
                    <a:pt x="9784" y="132793"/>
                  </a:cubicBezTo>
                  <a:cubicBezTo>
                    <a:pt x="-11987" y="189943"/>
                    <a:pt x="2980" y="298800"/>
                    <a:pt x="50605" y="369557"/>
                  </a:cubicBezTo>
                  <a:cubicBezTo>
                    <a:pt x="98230" y="440314"/>
                    <a:pt x="208448" y="536924"/>
                    <a:pt x="295534" y="557335"/>
                  </a:cubicBezTo>
                  <a:cubicBezTo>
                    <a:pt x="382620" y="577746"/>
                    <a:pt x="510527" y="528760"/>
                    <a:pt x="573120" y="492021"/>
                  </a:cubicBezTo>
                  <a:cubicBezTo>
                    <a:pt x="635713" y="455282"/>
                    <a:pt x="669730" y="403575"/>
                    <a:pt x="671091" y="336900"/>
                  </a:cubicBezTo>
                  <a:cubicBezTo>
                    <a:pt x="672452" y="270225"/>
                    <a:pt x="638434" y="147760"/>
                    <a:pt x="581284" y="91971"/>
                  </a:cubicBezTo>
                  <a:cubicBezTo>
                    <a:pt x="524134" y="36182"/>
                    <a:pt x="401670" y="8968"/>
                    <a:pt x="328191" y="2164"/>
                  </a:cubicBezTo>
                  <a:cubicBezTo>
                    <a:pt x="254712" y="-4640"/>
                    <a:pt x="234302" y="4885"/>
                    <a:pt x="181234" y="26657"/>
                  </a:cubicBezTo>
                  <a:close/>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3" name="TextBox 22"/>
            <p:cNvSpPr txBox="1"/>
            <p:nvPr/>
          </p:nvSpPr>
          <p:spPr>
            <a:xfrm rot="1473683">
              <a:off x="4765711" y="4592667"/>
              <a:ext cx="724878" cy="307777"/>
            </a:xfrm>
            <a:prstGeom prst="rect">
              <a:avLst/>
            </a:prstGeom>
            <a:noFill/>
          </p:spPr>
          <p:txBody>
            <a:bodyPr wrap="none" rtlCol="0">
              <a:spAutoFit/>
            </a:bodyPr>
            <a:lstStyle/>
            <a:p>
              <a:r>
                <a:rPr lang="en-US" altLang="ko-KR" sz="1400" spc="-150" dirty="0" smtClean="0">
                  <a:solidFill>
                    <a:schemeClr val="tx1">
                      <a:lumMod val="75000"/>
                      <a:lumOff val="25000"/>
                    </a:schemeClr>
                  </a:solidFill>
                  <a:latin typeface="Segoe Print" pitchFamily="2" charset="0"/>
                </a:rPr>
                <a:t>Hobbies</a:t>
              </a:r>
              <a:endParaRPr lang="ko-KR" altLang="en-US" sz="1400" spc="-150" dirty="0">
                <a:solidFill>
                  <a:schemeClr val="tx1">
                    <a:lumMod val="75000"/>
                    <a:lumOff val="25000"/>
                  </a:schemeClr>
                </a:solidFill>
                <a:latin typeface="Segoe Print" pitchFamily="2" charset="0"/>
              </a:endParaRPr>
            </a:p>
          </p:txBody>
        </p:sp>
      </p:grpSp>
    </p:spTree>
    <p:extLst>
      <p:ext uri="{BB962C8B-B14F-4D97-AF65-F5344CB8AC3E}">
        <p14:creationId xmlns:p14="http://schemas.microsoft.com/office/powerpoint/2010/main" xmlns="" val="108336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right)">
                                      <p:cBhvr>
                                        <p:cTn id="27" dur="500"/>
                                        <p:tgtEl>
                                          <p:spTgt spid="16"/>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smtClean="0"/>
              <a:t>Study Results</a:t>
            </a:r>
            <a:r>
              <a:rPr lang="en-US" altLang="ko-KR" dirty="0" smtClean="0"/>
              <a:t/>
            </a:r>
            <a:br>
              <a:rPr lang="en-US" altLang="ko-KR" dirty="0" smtClean="0"/>
            </a:br>
            <a:r>
              <a:rPr lang="en-US" altLang="ko-KR" dirty="0" smtClean="0"/>
              <a:t>Life Mapping Activity</a:t>
            </a:r>
            <a:endParaRPr lang="ko-KR" altLang="en-US" dirty="0"/>
          </a:p>
        </p:txBody>
      </p:sp>
      <p:sp>
        <p:nvSpPr>
          <p:cNvPr id="3" name="내용 개체 틀 2"/>
          <p:cNvSpPr>
            <a:spLocks noGrp="1"/>
          </p:cNvSpPr>
          <p:nvPr>
            <p:ph idx="1"/>
          </p:nvPr>
        </p:nvSpPr>
        <p:spPr/>
        <p:txBody>
          <a:bodyPr/>
          <a:lstStyle/>
          <a:p>
            <a:r>
              <a:rPr lang="en-US" altLang="ko-KR" dirty="0" smtClean="0"/>
              <a:t>Social meme maps</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18</a:t>
            </a:fld>
            <a:endParaRPr lang="ko-KR" alt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11785" y="1737322"/>
            <a:ext cx="6672584" cy="45393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25439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smtClean="0"/>
              <a:t>Study Results</a:t>
            </a:r>
            <a:r>
              <a:rPr lang="en-US" altLang="ko-KR" dirty="0" smtClean="0"/>
              <a:t/>
            </a:r>
            <a:br>
              <a:rPr lang="en-US" altLang="ko-KR" dirty="0" smtClean="0"/>
            </a:br>
            <a:r>
              <a:rPr lang="en-US" altLang="ko-KR" dirty="0" smtClean="0"/>
              <a:t>Life Mapping Activity</a:t>
            </a:r>
            <a:endParaRPr lang="ko-KR" altLang="en-US" dirty="0"/>
          </a:p>
        </p:txBody>
      </p:sp>
      <p:sp>
        <p:nvSpPr>
          <p:cNvPr id="3" name="내용 개체 틀 2"/>
          <p:cNvSpPr>
            <a:spLocks noGrp="1"/>
          </p:cNvSpPr>
          <p:nvPr>
            <p:ph idx="1"/>
          </p:nvPr>
        </p:nvSpPr>
        <p:spPr/>
        <p:txBody>
          <a:bodyPr/>
          <a:lstStyle/>
          <a:p>
            <a:r>
              <a:rPr lang="en-US" altLang="ko-KR" dirty="0" smtClean="0"/>
              <a:t>Timeline</a:t>
            </a:r>
            <a:r>
              <a:rPr lang="ko-KR" altLang="en-US" dirty="0" smtClean="0"/>
              <a:t> </a:t>
            </a:r>
            <a:r>
              <a:rPr lang="en-US" altLang="ko-KR" dirty="0" smtClean="0"/>
              <a:t>maps</a:t>
            </a:r>
          </a:p>
          <a:p>
            <a:pPr lvl="1"/>
            <a:r>
              <a:rPr lang="en-US" altLang="ko-KR" dirty="0" smtClean="0"/>
              <a:t>More collage flavor than the social meme maps</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19</a:t>
            </a:fld>
            <a:endParaRPr lang="ko-KR" altLang="en-US"/>
          </a:p>
        </p:txBody>
      </p:sp>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4057"/>
          <a:stretch/>
        </p:blipFill>
        <p:spPr bwMode="auto">
          <a:xfrm>
            <a:off x="1259633" y="2132856"/>
            <a:ext cx="6646144" cy="40895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7270446" y="1124744"/>
            <a:ext cx="1702710" cy="738664"/>
          </a:xfrm>
          <a:prstGeom prst="rect">
            <a:avLst/>
          </a:prstGeom>
          <a:noFill/>
        </p:spPr>
        <p:txBody>
          <a:bodyPr wrap="none" rtlCol="0">
            <a:spAutoFit/>
          </a:bodyPr>
          <a:lstStyle/>
          <a:p>
            <a:r>
              <a:rPr lang="en-US" altLang="ko-KR" sz="1400" dirty="0" smtClean="0">
                <a:latin typeface="Corbel" pitchFamily="34" charset="0"/>
              </a:rPr>
              <a:t>Drawn by 5 out of 16</a:t>
            </a:r>
          </a:p>
          <a:p>
            <a:r>
              <a:rPr lang="en-US" altLang="ko-KR" sz="1400" dirty="0" smtClean="0">
                <a:latin typeface="Corbel" pitchFamily="34" charset="0"/>
              </a:rPr>
              <a:t>2: long-term view</a:t>
            </a:r>
          </a:p>
          <a:p>
            <a:r>
              <a:rPr lang="en-US" altLang="ko-KR" sz="1400" dirty="0" smtClean="0">
                <a:latin typeface="Corbel" pitchFamily="34" charset="0"/>
              </a:rPr>
              <a:t>3: daily view</a:t>
            </a:r>
          </a:p>
        </p:txBody>
      </p:sp>
    </p:spTree>
    <p:extLst>
      <p:ext uri="{BB962C8B-B14F-4D97-AF65-F5344CB8AC3E}">
        <p14:creationId xmlns:p14="http://schemas.microsoft.com/office/powerpoint/2010/main" xmlns="" val="1225439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 </a:t>
            </a:r>
            <a:endParaRPr lang="ko-KR" altLang="en-US" dirty="0"/>
          </a:p>
        </p:txBody>
      </p:sp>
      <p:sp>
        <p:nvSpPr>
          <p:cNvPr id="3" name="내용 개체 틀 2"/>
          <p:cNvSpPr>
            <a:spLocks noGrp="1"/>
          </p:cNvSpPr>
          <p:nvPr>
            <p:ph idx="1"/>
          </p:nvPr>
        </p:nvSpPr>
        <p:spPr/>
        <p:txBody>
          <a:bodyPr/>
          <a:lstStyle/>
          <a:p>
            <a:r>
              <a:rPr lang="en-US" altLang="ko-KR" dirty="0" smtClean="0"/>
              <a:t>Introduction</a:t>
            </a:r>
          </a:p>
          <a:p>
            <a:r>
              <a:rPr lang="en-US" altLang="ko-KR" dirty="0" smtClean="0"/>
              <a:t>Background</a:t>
            </a:r>
          </a:p>
          <a:p>
            <a:r>
              <a:rPr lang="en-US" altLang="ko-KR" dirty="0" smtClean="0"/>
              <a:t>Methodology</a:t>
            </a:r>
          </a:p>
          <a:p>
            <a:r>
              <a:rPr lang="en-US" altLang="ko-KR" dirty="0" smtClean="0"/>
              <a:t>Study </a:t>
            </a:r>
            <a:r>
              <a:rPr lang="en-US" altLang="ko-KR" dirty="0" smtClean="0"/>
              <a:t>Results</a:t>
            </a:r>
          </a:p>
          <a:p>
            <a:r>
              <a:rPr lang="en-US" altLang="ko-KR" dirty="0" smtClean="0"/>
              <a:t>Emerging Themes</a:t>
            </a:r>
          </a:p>
          <a:p>
            <a:r>
              <a:rPr lang="en-US" altLang="ko-KR" dirty="0" smtClean="0"/>
              <a:t>Design Recommendations</a:t>
            </a:r>
          </a:p>
          <a:p>
            <a:r>
              <a:rPr lang="en-US" altLang="ko-KR" dirty="0" smtClean="0"/>
              <a:t>Conclusion</a:t>
            </a:r>
          </a:p>
          <a:p>
            <a:r>
              <a:rPr lang="en-US" altLang="ko-KR" dirty="0" smtClean="0"/>
              <a:t>Discussion</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a:t>
            </a:fld>
            <a:endParaRPr lang="ko-KR" altLang="en-US"/>
          </a:p>
        </p:txBody>
      </p:sp>
    </p:spTree>
    <p:extLst>
      <p:ext uri="{BB962C8B-B14F-4D97-AF65-F5344CB8AC3E}">
        <p14:creationId xmlns:p14="http://schemas.microsoft.com/office/powerpoint/2010/main" xmlns="" val="3864192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smtClean="0"/>
              <a:t>Study Results</a:t>
            </a:r>
            <a:r>
              <a:rPr lang="en-US" altLang="ko-KR" dirty="0" smtClean="0"/>
              <a:t/>
            </a:r>
            <a:br>
              <a:rPr lang="en-US" altLang="ko-KR" dirty="0" smtClean="0"/>
            </a:br>
            <a:r>
              <a:rPr lang="en-US" altLang="ko-KR" dirty="0" smtClean="0"/>
              <a:t>Communication Practices</a:t>
            </a:r>
            <a:endParaRPr lang="ko-KR" altLang="en-US" dirty="0"/>
          </a:p>
        </p:txBody>
      </p:sp>
      <p:sp>
        <p:nvSpPr>
          <p:cNvPr id="3" name="내용 개체 틀 2"/>
          <p:cNvSpPr>
            <a:spLocks noGrp="1"/>
          </p:cNvSpPr>
          <p:nvPr>
            <p:ph idx="1"/>
          </p:nvPr>
        </p:nvSpPr>
        <p:spPr/>
        <p:txBody>
          <a:bodyPr/>
          <a:lstStyle/>
          <a:p>
            <a:r>
              <a:rPr lang="en-US" altLang="ko-KR" dirty="0" smtClean="0"/>
              <a:t>Participants wrote down the </a:t>
            </a:r>
            <a:r>
              <a:rPr lang="en-US" altLang="ko-KR" i="1" dirty="0" smtClean="0"/>
              <a:t>communication technologies</a:t>
            </a:r>
            <a:r>
              <a:rPr lang="en-US" altLang="ko-KR" dirty="0" smtClean="0"/>
              <a:t> they used for </a:t>
            </a:r>
            <a:r>
              <a:rPr lang="en-US" altLang="ko-KR" i="1" dirty="0" smtClean="0"/>
              <a:t>each area or node</a:t>
            </a:r>
            <a:r>
              <a:rPr lang="en-US" altLang="ko-KR" dirty="0" smtClean="0"/>
              <a:t> with different colored markers</a:t>
            </a:r>
          </a:p>
          <a:p>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20</a:t>
            </a:fld>
            <a:endParaRPr lang="ko-KR" altLang="en-US"/>
          </a:p>
        </p:txBody>
      </p:sp>
      <p:pic>
        <p:nvPicPr>
          <p:cNvPr id="3074" name="Picture 2" descr="http://saleskick.me/wp-content/uploads/2011/09/email-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58824" y="2196633"/>
            <a:ext cx="1411631" cy="1272402"/>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preacherontheplaza.files.wordpress.com/2011/10/texting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16016" y="2208518"/>
            <a:ext cx="883772" cy="1248632"/>
          </a:xfrm>
          <a:prstGeom prst="rect">
            <a:avLst/>
          </a:prstGeom>
          <a:noFill/>
          <a:extLst>
            <a:ext uri="{909E8E84-426E-40DD-AFC4-6F175D3DCCD1}">
              <a14:hiddenFill xmlns:a14="http://schemas.microsoft.com/office/drawing/2010/main" xmlns="">
                <a:solidFill>
                  <a:srgbClr val="FFFFFF"/>
                </a:solidFill>
              </a14:hiddenFill>
            </a:ext>
          </a:extLst>
        </p:spPr>
      </p:pic>
      <p:pic>
        <p:nvPicPr>
          <p:cNvPr id="3084" name="Picture 12" descr="http://www.psdgraphics.com/file/old-telephone.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177155" y="2279798"/>
            <a:ext cx="1412872" cy="112984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그룹 6"/>
          <p:cNvGrpSpPr/>
          <p:nvPr/>
        </p:nvGrpSpPr>
        <p:grpSpPr>
          <a:xfrm>
            <a:off x="5977930" y="2333589"/>
            <a:ext cx="934344" cy="998489"/>
            <a:chOff x="6456659" y="2323694"/>
            <a:chExt cx="934344" cy="998489"/>
          </a:xfrm>
        </p:grpSpPr>
        <p:pic>
          <p:nvPicPr>
            <p:cNvPr id="3086" name="Picture 14" descr="http://4.bp.blogspot.com/_Pug0p2xequo/TOOYYGDT0dI/AAAAAAAAAB8/H2btdPfrnaU/s1600/msn.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458914" y="2323694"/>
              <a:ext cx="454089" cy="421710"/>
            </a:xfrm>
            <a:prstGeom prst="rect">
              <a:avLst/>
            </a:prstGeom>
            <a:noFill/>
            <a:extLst>
              <a:ext uri="{909E8E84-426E-40DD-AFC4-6F175D3DCCD1}">
                <a14:hiddenFill xmlns:a14="http://schemas.microsoft.com/office/drawing/2010/main" xmlns="">
                  <a:solidFill>
                    <a:srgbClr val="FFFFFF"/>
                  </a:solidFill>
                </a14:hiddenFill>
              </a:ext>
            </a:extLst>
          </p:spPr>
        </p:pic>
        <p:pic>
          <p:nvPicPr>
            <p:cNvPr id="3088" name="Picture 16" descr="http://www.cybersense.com/web-development-blog/wp-content/uploads/2011/08/Twitter-Facebook-300x234.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456659" y="2756659"/>
              <a:ext cx="934344" cy="565524"/>
            </a:xfrm>
            <a:prstGeom prst="rect">
              <a:avLst/>
            </a:prstGeom>
            <a:noFill/>
            <a:extLst>
              <a:ext uri="{909E8E84-426E-40DD-AFC4-6F175D3DCCD1}">
                <a14:hiddenFill xmlns:a14="http://schemas.microsoft.com/office/drawing/2010/main" xmlns="">
                  <a:solidFill>
                    <a:srgbClr val="FFFFFF"/>
                  </a:solidFill>
                </a14:hiddenFill>
              </a:ext>
            </a:extLst>
          </p:spPr>
        </p:pic>
        <p:pic>
          <p:nvPicPr>
            <p:cNvPr id="3092" name="Picture 20" descr="http://zapp2.staticworld.net/reviews/graphics/products/uploaded/skype_skype_50_for_mac_714808_g3.jp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l="14327" r="13810"/>
            <a:stretch/>
          </p:blipFill>
          <p:spPr bwMode="auto">
            <a:xfrm>
              <a:off x="6937501" y="2324564"/>
              <a:ext cx="425719" cy="39982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099" name="Picture 27" descr="C:\Users\Hyewon Lim\AppData\Local\Microsoft\Windows\Temporary Internet Files\Content.IE5\IY7B16M0\MC900428945[1].wmf"/>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55109" y="4286797"/>
            <a:ext cx="1110651" cy="795274"/>
          </a:xfrm>
          <a:prstGeom prst="rect">
            <a:avLst/>
          </a:prstGeom>
          <a:noFill/>
          <a:extLst>
            <a:ext uri="{909E8E84-426E-40DD-AFC4-6F175D3DCCD1}">
              <a14:hiddenFill xmlns:a14="http://schemas.microsoft.com/office/drawing/2010/main" xmlns="">
                <a:solidFill>
                  <a:srgbClr val="FFFFFF"/>
                </a:solidFill>
              </a14:hiddenFill>
            </a:ext>
          </a:extLst>
        </p:spPr>
      </p:pic>
      <p:pic>
        <p:nvPicPr>
          <p:cNvPr id="3094" name="Picture 22" descr="http://makeyourlaptopfaster.com/wp-content/uploads/2011/09/Laptop.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941275" y="4162832"/>
            <a:ext cx="1046727" cy="1043203"/>
          </a:xfrm>
          <a:prstGeom prst="rect">
            <a:avLst/>
          </a:prstGeom>
          <a:noFill/>
          <a:extLst>
            <a:ext uri="{909E8E84-426E-40DD-AFC4-6F175D3DCCD1}">
              <a14:hiddenFill xmlns:a14="http://schemas.microsoft.com/office/drawing/2010/main" xmlns="">
                <a:solidFill>
                  <a:srgbClr val="FFFFFF"/>
                </a:solidFill>
              </a14:hiddenFill>
            </a:ext>
          </a:extLst>
        </p:spPr>
      </p:pic>
      <p:pic>
        <p:nvPicPr>
          <p:cNvPr id="3100" name="Picture 28" descr="C:\Users\Hyewon Lim\AppData\Local\Microsoft\Windows\Temporary Internet Files\Content.IE5\Q8C72TP4\MC900441340[1].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2988002" y="4286797"/>
            <a:ext cx="919922" cy="919922"/>
          </a:xfrm>
          <a:prstGeom prst="rect">
            <a:avLst/>
          </a:prstGeom>
          <a:noFill/>
          <a:extLst>
            <a:ext uri="{909E8E84-426E-40DD-AFC4-6F175D3DCCD1}">
              <a14:hiddenFill xmlns:a14="http://schemas.microsoft.com/office/drawing/2010/main" xmlns="">
                <a:solidFill>
                  <a:srgbClr val="FFFFFF"/>
                </a:solidFill>
              </a14:hiddenFill>
            </a:ext>
          </a:extLst>
        </p:spPr>
      </p:pic>
      <p:pic>
        <p:nvPicPr>
          <p:cNvPr id="3101" name="Picture 29" descr="C:\Users\Hyewon Lim\AppData\Local\Microsoft\Windows\Temporary Internet Files\Content.IE5\Q8C72TP4\MC900089266[1].wmf"/>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6331021" y="5082071"/>
            <a:ext cx="1157856" cy="859314"/>
          </a:xfrm>
          <a:prstGeom prst="rect">
            <a:avLst/>
          </a:prstGeom>
          <a:noFill/>
          <a:extLst>
            <a:ext uri="{909E8E84-426E-40DD-AFC4-6F175D3DCCD1}">
              <a14:hiddenFill xmlns:a14="http://schemas.microsoft.com/office/drawing/2010/main" xmlns="">
                <a:solidFill>
                  <a:srgbClr val="FFFFFF"/>
                </a:solidFill>
              </a14:hiddenFill>
            </a:ext>
          </a:extLst>
        </p:spPr>
      </p:pic>
      <p:pic>
        <p:nvPicPr>
          <p:cNvPr id="3102" name="Picture 30" descr="C:\Users\Hyewon Lim\AppData\Local\Microsoft\Windows\Temporary Internet Files\Content.IE5\XC2O10DC\MC900441738[1].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198569" y="4935540"/>
            <a:ext cx="1008660" cy="1008660"/>
          </a:xfrm>
          <a:prstGeom prst="rect">
            <a:avLst/>
          </a:prstGeom>
          <a:noFill/>
          <a:extLst>
            <a:ext uri="{909E8E84-426E-40DD-AFC4-6F175D3DCCD1}">
              <a14:hiddenFill xmlns:a14="http://schemas.microsoft.com/office/drawing/2010/main" xmlns="">
                <a:solidFill>
                  <a:srgbClr val="FFFFFF"/>
                </a:solidFill>
              </a14:hiddenFill>
            </a:ext>
          </a:extLst>
        </p:spPr>
      </p:pic>
      <p:pic>
        <p:nvPicPr>
          <p:cNvPr id="3103" name="Picture 31" descr="C:\Users\Hyewon Lim\AppData\Local\Microsoft\Windows\Temporary Internet Files\Content.IE5\IY7B16M0\MC900421750[1].wmf"/>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627165" y="5148926"/>
            <a:ext cx="988412" cy="7924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918245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a:t>Study Results</a:t>
            </a:r>
            <a:r>
              <a:rPr lang="en-US" altLang="ko-KR" dirty="0"/>
              <a:t/>
            </a:r>
            <a:br>
              <a:rPr lang="en-US" altLang="ko-KR" dirty="0"/>
            </a:br>
            <a:r>
              <a:rPr lang="en-US" altLang="ko-KR" dirty="0"/>
              <a:t>Communication Practices</a:t>
            </a:r>
            <a:endParaRPr lang="ko-KR" altLang="en-US" dirty="0"/>
          </a:p>
        </p:txBody>
      </p:sp>
      <p:sp>
        <p:nvSpPr>
          <p:cNvPr id="3" name="내용 개체 틀 2"/>
          <p:cNvSpPr>
            <a:spLocks noGrp="1"/>
          </p:cNvSpPr>
          <p:nvPr>
            <p:ph idx="1"/>
          </p:nvPr>
        </p:nvSpPr>
        <p:spPr/>
        <p:txBody>
          <a:bodyPr/>
          <a:lstStyle/>
          <a:p>
            <a:r>
              <a:rPr lang="en-US" altLang="ko-KR" dirty="0" smtClean="0"/>
              <a:t>Chose communication channels based </a:t>
            </a:r>
            <a:r>
              <a:rPr lang="en-US" altLang="ko-KR" dirty="0"/>
              <a:t>on </a:t>
            </a:r>
            <a:r>
              <a:rPr lang="en-US" altLang="ko-KR" dirty="0" smtClean="0"/>
              <a:t>closeness</a:t>
            </a:r>
            <a:endParaRPr lang="en-US" altLang="ko-KR" dirty="0"/>
          </a:p>
          <a:p>
            <a:pPr lvl="1"/>
            <a:r>
              <a:rPr lang="en-US" altLang="ko-KR" dirty="0" smtClean="0"/>
              <a:t>The closer a person was to the self, the more they used a mix of all communication channels</a:t>
            </a:r>
          </a:p>
          <a:p>
            <a:pPr lvl="1"/>
            <a:endParaRPr lang="en-US" altLang="ko-KR" dirty="0" smtClean="0"/>
          </a:p>
          <a:p>
            <a:pPr lvl="1"/>
            <a:r>
              <a:rPr lang="en-US" altLang="ko-KR" dirty="0" smtClean="0"/>
              <a:t>Mobile </a:t>
            </a:r>
            <a:r>
              <a:rPr lang="en-US" altLang="ko-KR" dirty="0" smtClean="0"/>
              <a:t>phones</a:t>
            </a:r>
          </a:p>
          <a:p>
            <a:pPr lvl="2"/>
            <a:r>
              <a:rPr lang="en-US" altLang="ko-KR" dirty="0" smtClean="0"/>
              <a:t>For aggregating across different communication channels </a:t>
            </a:r>
          </a:p>
          <a:p>
            <a:pPr lvl="2"/>
            <a:r>
              <a:rPr lang="en-US" altLang="ko-KR" dirty="0" smtClean="0"/>
              <a:t>For hyper coordination</a:t>
            </a:r>
          </a:p>
          <a:p>
            <a:pPr lvl="1"/>
            <a:r>
              <a:rPr lang="en-US" altLang="ko-KR" dirty="0" smtClean="0"/>
              <a:t>Texting</a:t>
            </a:r>
          </a:p>
          <a:p>
            <a:pPr lvl="2"/>
            <a:r>
              <a:rPr lang="en-US" altLang="ko-KR" dirty="0" smtClean="0"/>
              <a:t>Preferred as it is practical, more immediate, and less interruptive</a:t>
            </a:r>
          </a:p>
          <a:p>
            <a:pPr lvl="1"/>
            <a:endParaRPr lang="en-US" altLang="ko-KR" dirty="0" smtClean="0"/>
          </a:p>
          <a:p>
            <a:pPr lvl="1"/>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21</a:t>
            </a:fld>
            <a:endParaRPr lang="ko-KR" altLang="en-US"/>
          </a:p>
        </p:txBody>
      </p:sp>
    </p:spTree>
    <p:extLst>
      <p:ext uri="{BB962C8B-B14F-4D97-AF65-F5344CB8AC3E}">
        <p14:creationId xmlns:p14="http://schemas.microsoft.com/office/powerpoint/2010/main" xmlns="" val="4774124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a:t>Study Results</a:t>
            </a:r>
            <a:r>
              <a:rPr lang="en-US" altLang="ko-KR" dirty="0"/>
              <a:t/>
            </a:r>
            <a:br>
              <a:rPr lang="en-US" altLang="ko-KR" dirty="0"/>
            </a:br>
            <a:r>
              <a:rPr lang="en-US" altLang="ko-KR" dirty="0"/>
              <a:t>Communication Practices</a:t>
            </a:r>
            <a:endParaRPr lang="ko-KR" altLang="en-US" dirty="0"/>
          </a:p>
        </p:txBody>
      </p:sp>
      <p:sp>
        <p:nvSpPr>
          <p:cNvPr id="3" name="내용 개체 틀 2"/>
          <p:cNvSpPr>
            <a:spLocks noGrp="1"/>
          </p:cNvSpPr>
          <p:nvPr>
            <p:ph idx="1"/>
          </p:nvPr>
        </p:nvSpPr>
        <p:spPr/>
        <p:txBody>
          <a:bodyPr/>
          <a:lstStyle/>
          <a:p>
            <a:r>
              <a:rPr lang="en-US" altLang="ko-KR" dirty="0" smtClean="0"/>
              <a:t>Chose communication channels based </a:t>
            </a:r>
            <a:r>
              <a:rPr lang="en-US" altLang="ko-KR" dirty="0"/>
              <a:t>on different areas of </a:t>
            </a:r>
            <a:r>
              <a:rPr lang="en-US" altLang="ko-KR" dirty="0" smtClean="0"/>
              <a:t/>
            </a:r>
            <a:br>
              <a:rPr lang="en-US" altLang="ko-KR" dirty="0" smtClean="0"/>
            </a:br>
            <a:r>
              <a:rPr lang="en-US" altLang="ko-KR" dirty="0" smtClean="0"/>
              <a:t>their </a:t>
            </a:r>
            <a:r>
              <a:rPr lang="en-US" altLang="ko-KR" dirty="0" smtClean="0"/>
              <a:t>lives</a:t>
            </a:r>
          </a:p>
          <a:p>
            <a:pPr lvl="1"/>
            <a:r>
              <a:rPr lang="en-US" altLang="ko-KR" dirty="0" smtClean="0"/>
              <a:t>At work</a:t>
            </a:r>
          </a:p>
          <a:p>
            <a:pPr lvl="2"/>
            <a:r>
              <a:rPr lang="en-US" altLang="ko-KR" dirty="0" smtClean="0"/>
              <a:t>Primarily used email and voice phone (e.g., Skype)</a:t>
            </a:r>
          </a:p>
          <a:p>
            <a:pPr lvl="2"/>
            <a:r>
              <a:rPr lang="en-US" altLang="ko-KR" dirty="0" smtClean="0"/>
              <a:t>Most do not use Facebook while connecting to their coworkers</a:t>
            </a:r>
          </a:p>
          <a:p>
            <a:pPr lvl="1"/>
            <a:r>
              <a:rPr lang="en-US" altLang="ko-KR" dirty="0" smtClean="0"/>
              <a:t>Within the family</a:t>
            </a:r>
          </a:p>
          <a:p>
            <a:pPr lvl="2"/>
            <a:r>
              <a:rPr lang="en-US" altLang="ko-KR" dirty="0" smtClean="0"/>
              <a:t>Diverse communication practices</a:t>
            </a:r>
          </a:p>
          <a:p>
            <a:pPr lvl="3"/>
            <a:r>
              <a:rPr lang="en-US" altLang="ko-KR" dirty="0" smtClean="0"/>
              <a:t>Phone calls, texting, email, and social networks</a:t>
            </a:r>
          </a:p>
          <a:p>
            <a:pPr lvl="3"/>
            <a:r>
              <a:rPr lang="en-US" altLang="ko-KR" dirty="0" smtClean="0"/>
              <a:t>Preferences depended on </a:t>
            </a:r>
            <a:endParaRPr lang="en-US" altLang="ko-KR" dirty="0" smtClean="0"/>
          </a:p>
          <a:p>
            <a:pPr lvl="4"/>
            <a:r>
              <a:rPr lang="en-US" altLang="ko-KR" dirty="0" smtClean="0"/>
              <a:t>whether </a:t>
            </a:r>
            <a:r>
              <a:rPr lang="en-US" altLang="ko-KR" dirty="0" smtClean="0"/>
              <a:t>family members were part of their immediate or extended </a:t>
            </a:r>
            <a:r>
              <a:rPr lang="en-US" altLang="ko-KR" dirty="0" smtClean="0"/>
              <a:t>family</a:t>
            </a:r>
          </a:p>
          <a:p>
            <a:pPr lvl="4"/>
            <a:r>
              <a:rPr lang="en-US" altLang="ko-KR" dirty="0" smtClean="0"/>
              <a:t>whether </a:t>
            </a:r>
            <a:r>
              <a:rPr lang="en-US" altLang="ko-KR" dirty="0" smtClean="0"/>
              <a:t>they were </a:t>
            </a:r>
            <a:r>
              <a:rPr lang="en-US" altLang="ko-KR" dirty="0" smtClean="0"/>
              <a:t>tech-savvy</a:t>
            </a:r>
          </a:p>
          <a:p>
            <a:pPr lvl="4"/>
            <a:r>
              <a:rPr lang="en-US" altLang="ko-KR" dirty="0" smtClean="0"/>
              <a:t>whether </a:t>
            </a:r>
            <a:r>
              <a:rPr lang="en-US" altLang="ko-KR" dirty="0" smtClean="0"/>
              <a:t>they were the same generation</a:t>
            </a:r>
          </a:p>
          <a:p>
            <a:pPr lvl="3"/>
            <a:endParaRPr lang="en-US" altLang="ko-KR" dirty="0" smtClean="0"/>
          </a:p>
          <a:p>
            <a:pPr lvl="2"/>
            <a:endParaRPr lang="en-US" altLang="ko-KR" dirty="0"/>
          </a:p>
          <a:p>
            <a:pPr lvl="1"/>
            <a:endParaRPr lang="en-US" altLang="ko-KR" dirty="0" smtClean="0"/>
          </a:p>
          <a:p>
            <a:pPr lvl="1"/>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22</a:t>
            </a:fld>
            <a:endParaRPr lang="ko-KR" altLang="en-US"/>
          </a:p>
        </p:txBody>
      </p:sp>
    </p:spTree>
    <p:extLst>
      <p:ext uri="{BB962C8B-B14F-4D97-AF65-F5344CB8AC3E}">
        <p14:creationId xmlns:p14="http://schemas.microsoft.com/office/powerpoint/2010/main" xmlns="" val="554841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a:t>Study Results</a:t>
            </a:r>
            <a:r>
              <a:rPr lang="en-US" altLang="ko-KR" dirty="0"/>
              <a:t/>
            </a:r>
            <a:br>
              <a:rPr lang="en-US" altLang="ko-KR" dirty="0"/>
            </a:br>
            <a:r>
              <a:rPr lang="en-US" altLang="ko-KR" dirty="0"/>
              <a:t>Communication Practices</a:t>
            </a:r>
            <a:endParaRPr lang="ko-KR" altLang="en-US" dirty="0"/>
          </a:p>
        </p:txBody>
      </p:sp>
      <p:sp>
        <p:nvSpPr>
          <p:cNvPr id="3" name="내용 개체 틀 2"/>
          <p:cNvSpPr>
            <a:spLocks noGrp="1"/>
          </p:cNvSpPr>
          <p:nvPr>
            <p:ph idx="1"/>
          </p:nvPr>
        </p:nvSpPr>
        <p:spPr/>
        <p:txBody>
          <a:bodyPr/>
          <a:lstStyle/>
          <a:p>
            <a:r>
              <a:rPr lang="en-US" altLang="ko-KR" dirty="0" smtClean="0"/>
              <a:t>Boundary management with communication channels</a:t>
            </a:r>
          </a:p>
          <a:p>
            <a:pPr lvl="1"/>
            <a:r>
              <a:rPr lang="en-US" altLang="ko-KR" dirty="0" smtClean="0"/>
              <a:t>When crossing boundaries they used less interruptive channels</a:t>
            </a:r>
          </a:p>
          <a:p>
            <a:pPr lvl="2"/>
            <a:r>
              <a:rPr lang="en-US" altLang="ko-KR" dirty="0" smtClean="0"/>
              <a:t>If they did not want to communicate across boundaries, they simply cut off access to other contexts by turning off their devices and accounts</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23</a:t>
            </a:fld>
            <a:endParaRPr lang="ko-KR" alt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17103" y="3068960"/>
            <a:ext cx="4315138" cy="2425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54841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a:t>Study Results</a:t>
            </a:r>
            <a:r>
              <a:rPr lang="en-US" altLang="ko-KR" dirty="0"/>
              <a:t/>
            </a:r>
            <a:br>
              <a:rPr lang="en-US" altLang="ko-KR" dirty="0"/>
            </a:br>
            <a:r>
              <a:rPr lang="en-US" altLang="ko-KR" dirty="0" smtClean="0"/>
              <a:t>Segmenting Areas of Life</a:t>
            </a:r>
            <a:endParaRPr lang="ko-KR" altLang="en-US" dirty="0"/>
          </a:p>
        </p:txBody>
      </p:sp>
      <p:sp>
        <p:nvSpPr>
          <p:cNvPr id="3" name="내용 개체 틀 2"/>
          <p:cNvSpPr>
            <a:spLocks noGrp="1"/>
          </p:cNvSpPr>
          <p:nvPr>
            <p:ph idx="1"/>
          </p:nvPr>
        </p:nvSpPr>
        <p:spPr/>
        <p:txBody>
          <a:bodyPr/>
          <a:lstStyle/>
          <a:p>
            <a:r>
              <a:rPr lang="en-US" altLang="ko-KR" dirty="0" smtClean="0"/>
              <a:t>Level of segmentation = </a:t>
            </a:r>
            <a:r>
              <a:rPr lang="en-US" altLang="ko-KR" dirty="0" err="1" smtClean="0"/>
              <a:t>avg</a:t>
            </a:r>
            <a:r>
              <a:rPr lang="en-US" altLang="ko-KR" dirty="0" smtClean="0"/>
              <a:t> 4.7</a:t>
            </a:r>
          </a:p>
          <a:p>
            <a:endParaRPr lang="en-US" altLang="ko-KR" dirty="0"/>
          </a:p>
          <a:p>
            <a:endParaRPr lang="en-US" altLang="ko-KR" dirty="0" smtClean="0"/>
          </a:p>
          <a:p>
            <a:pPr lvl="1"/>
            <a:r>
              <a:rPr lang="en-US" altLang="ko-KR" dirty="0" smtClean="0"/>
              <a:t>Depends on a number of factors </a:t>
            </a:r>
          </a:p>
          <a:p>
            <a:pPr lvl="2"/>
            <a:r>
              <a:rPr lang="en-US" altLang="ko-KR" dirty="0" smtClean="0"/>
              <a:t>Job type, personality, cultural differences, …</a:t>
            </a:r>
          </a:p>
          <a:p>
            <a:pPr lvl="1"/>
            <a:endParaRPr lang="en-US" altLang="ko-KR" dirty="0"/>
          </a:p>
          <a:p>
            <a:pPr lvl="1"/>
            <a:r>
              <a:rPr lang="en-US" altLang="ko-KR" dirty="0" smtClean="0"/>
              <a:t>100% of participants segmented their email</a:t>
            </a:r>
          </a:p>
          <a:p>
            <a:pPr lvl="2"/>
            <a:r>
              <a:rPr lang="en-US" altLang="ko-KR" dirty="0" smtClean="0"/>
              <a:t>At least one work, one personal, and one junk email (, personal business)</a:t>
            </a:r>
          </a:p>
          <a:p>
            <a:pPr lvl="1"/>
            <a:r>
              <a:rPr lang="en-US" altLang="ko-KR" dirty="0"/>
              <a:t>Used </a:t>
            </a:r>
            <a:r>
              <a:rPr lang="en-US" altLang="ko-KR" i="1" dirty="0"/>
              <a:t>avoidance </a:t>
            </a:r>
            <a:r>
              <a:rPr lang="en-US" altLang="ko-KR" i="1" dirty="0" smtClean="0"/>
              <a:t>strategies</a:t>
            </a:r>
            <a:r>
              <a:rPr lang="ko-KR" altLang="en-US" dirty="0" smtClean="0"/>
              <a:t> </a:t>
            </a:r>
            <a:r>
              <a:rPr lang="en-US" altLang="ko-KR" dirty="0" smtClean="0"/>
              <a:t>to manage their online segmentation</a:t>
            </a:r>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24</a:t>
            </a:fld>
            <a:endParaRPr lang="ko-KR" altLang="en-US"/>
          </a:p>
        </p:txBody>
      </p:sp>
      <p:sp>
        <p:nvSpPr>
          <p:cNvPr id="5" name="직사각형 4"/>
          <p:cNvSpPr/>
          <p:nvPr/>
        </p:nvSpPr>
        <p:spPr>
          <a:xfrm>
            <a:off x="1043608" y="1700808"/>
            <a:ext cx="6624736" cy="72008"/>
          </a:xfrm>
          <a:prstGeom prst="rect">
            <a:avLst/>
          </a:prstGeom>
          <a:gradFill flip="none" rotWithShape="1">
            <a:gsLst>
              <a:gs pos="0">
                <a:srgbClr val="000082"/>
              </a:gs>
              <a:gs pos="30000">
                <a:srgbClr val="66008F"/>
              </a:gs>
              <a:gs pos="64999">
                <a:srgbClr val="BA0066"/>
              </a:gs>
              <a:gs pos="89999">
                <a:srgbClr val="FF0000"/>
              </a:gs>
              <a:gs pos="100000">
                <a:srgbClr val="FF820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013151" y="1772816"/>
            <a:ext cx="2323072" cy="276999"/>
          </a:xfrm>
          <a:prstGeom prst="rect">
            <a:avLst/>
          </a:prstGeom>
          <a:noFill/>
        </p:spPr>
        <p:txBody>
          <a:bodyPr wrap="none" rtlCol="0">
            <a:spAutoFit/>
          </a:bodyPr>
          <a:lstStyle/>
          <a:p>
            <a:r>
              <a:rPr lang="en-US" altLang="ko-KR" sz="1200" b="1" dirty="0" smtClean="0">
                <a:latin typeface="Corbel" pitchFamily="34" charset="0"/>
              </a:rPr>
              <a:t>1</a:t>
            </a:r>
            <a:r>
              <a:rPr lang="en-US" altLang="ko-KR" sz="1200" dirty="0" smtClean="0">
                <a:latin typeface="Corbel" pitchFamily="34" charset="0"/>
              </a:rPr>
              <a:t> </a:t>
            </a:r>
            <a:r>
              <a:rPr lang="en-US" altLang="ko-KR" sz="1200" dirty="0" smtClean="0">
                <a:solidFill>
                  <a:schemeClr val="bg1">
                    <a:lumMod val="65000"/>
                  </a:schemeClr>
                </a:solidFill>
                <a:latin typeface="Corbel" pitchFamily="34" charset="0"/>
              </a:rPr>
              <a:t>= extremely integrated life faces</a:t>
            </a:r>
            <a:endParaRPr lang="ko-KR" altLang="en-US" sz="1200" dirty="0">
              <a:solidFill>
                <a:schemeClr val="bg1">
                  <a:lumMod val="65000"/>
                </a:schemeClr>
              </a:solidFill>
              <a:latin typeface="Corbel" pitchFamily="34" charset="0"/>
            </a:endParaRPr>
          </a:p>
        </p:txBody>
      </p:sp>
      <p:sp>
        <p:nvSpPr>
          <p:cNvPr id="7" name="TextBox 6"/>
          <p:cNvSpPr txBox="1"/>
          <p:nvPr/>
        </p:nvSpPr>
        <p:spPr>
          <a:xfrm>
            <a:off x="5213826" y="1772816"/>
            <a:ext cx="2454518" cy="276999"/>
          </a:xfrm>
          <a:prstGeom prst="rect">
            <a:avLst/>
          </a:prstGeom>
          <a:noFill/>
        </p:spPr>
        <p:txBody>
          <a:bodyPr wrap="none" rtlCol="0">
            <a:spAutoFit/>
          </a:bodyPr>
          <a:lstStyle/>
          <a:p>
            <a:r>
              <a:rPr lang="en-US" altLang="ko-KR" sz="1200" dirty="0" smtClean="0">
                <a:solidFill>
                  <a:schemeClr val="bg1">
                    <a:lumMod val="65000"/>
                  </a:schemeClr>
                </a:solidFill>
                <a:latin typeface="Corbel" pitchFamily="34" charset="0"/>
              </a:rPr>
              <a:t>extremely segmented life faces = </a:t>
            </a:r>
            <a:r>
              <a:rPr lang="en-US" altLang="ko-KR" sz="1200" b="1" dirty="0" smtClean="0">
                <a:latin typeface="Corbel" pitchFamily="34" charset="0"/>
              </a:rPr>
              <a:t>10</a:t>
            </a:r>
            <a:endParaRPr lang="ko-KR" altLang="en-US" sz="1200" b="1" dirty="0">
              <a:latin typeface="Corbel" pitchFamily="34" charset="0"/>
            </a:endParaRPr>
          </a:p>
        </p:txBody>
      </p:sp>
    </p:spTree>
    <p:extLst>
      <p:ext uri="{BB962C8B-B14F-4D97-AF65-F5344CB8AC3E}">
        <p14:creationId xmlns:p14="http://schemas.microsoft.com/office/powerpoint/2010/main" xmlns="" val="1504082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a:t>Study Results</a:t>
            </a:r>
            <a:r>
              <a:rPr lang="en-US" altLang="ko-KR" dirty="0"/>
              <a:t/>
            </a:r>
            <a:br>
              <a:rPr lang="en-US" altLang="ko-KR" dirty="0"/>
            </a:br>
            <a:r>
              <a:rPr lang="en-US" altLang="ko-KR" dirty="0" smtClean="0"/>
              <a:t>Transitions</a:t>
            </a:r>
            <a:endParaRPr lang="ko-KR" altLang="en-US" dirty="0"/>
          </a:p>
        </p:txBody>
      </p:sp>
      <p:sp>
        <p:nvSpPr>
          <p:cNvPr id="3" name="내용 개체 틀 2"/>
          <p:cNvSpPr>
            <a:spLocks noGrp="1"/>
          </p:cNvSpPr>
          <p:nvPr>
            <p:ph idx="1"/>
          </p:nvPr>
        </p:nvSpPr>
        <p:spPr/>
        <p:txBody>
          <a:bodyPr/>
          <a:lstStyle/>
          <a:p>
            <a:r>
              <a:rPr lang="en-US" altLang="ko-KR" dirty="0" smtClean="0"/>
              <a:t>Change ‘modes’ </a:t>
            </a:r>
          </a:p>
          <a:p>
            <a:pPr lvl="1"/>
            <a:r>
              <a:rPr lang="en-US" altLang="ko-KR" dirty="0" smtClean="0"/>
              <a:t>Mode was active at any one time depended on participants’ </a:t>
            </a:r>
            <a:r>
              <a:rPr lang="en-US" altLang="ko-KR" dirty="0" smtClean="0"/>
              <a:t>schedules, locations, and the task of the moments</a:t>
            </a:r>
            <a:endParaRPr lang="en-US" altLang="ko-KR" dirty="0" smtClean="0"/>
          </a:p>
          <a:p>
            <a:endParaRPr lang="en-US" altLang="ko-KR" dirty="0"/>
          </a:p>
          <a:p>
            <a:r>
              <a:rPr lang="en-US" altLang="ko-KR" dirty="0" smtClean="0"/>
              <a:t>Transitions from one area of life to another</a:t>
            </a:r>
          </a:p>
          <a:p>
            <a:pPr lvl="1"/>
            <a:r>
              <a:rPr lang="en-US" altLang="ko-KR" dirty="0" smtClean="0"/>
              <a:t>Most often concurrent with external transitions</a:t>
            </a:r>
          </a:p>
          <a:p>
            <a:pPr lvl="1"/>
            <a:r>
              <a:rPr lang="en-US" altLang="ko-KR" dirty="0" smtClean="0"/>
              <a:t>Some participants had rituals that facilitated changing modes</a:t>
            </a:r>
          </a:p>
          <a:p>
            <a:pPr lvl="1"/>
            <a:endParaRPr lang="en-US" altLang="ko-KR" dirty="0" smtClean="0"/>
          </a:p>
          <a:p>
            <a:r>
              <a:rPr lang="en-US" altLang="ko-KR" dirty="0" smtClean="0"/>
              <a:t>Online transitions </a:t>
            </a:r>
          </a:p>
          <a:p>
            <a:pPr lvl="1"/>
            <a:r>
              <a:rPr lang="en-US" altLang="ko-KR" dirty="0" smtClean="0"/>
              <a:t>Often concurrent with the offline world behaviors, or</a:t>
            </a:r>
          </a:p>
          <a:p>
            <a:pPr lvl="1"/>
            <a:r>
              <a:rPr lang="en-US" altLang="ko-KR" dirty="0" smtClean="0"/>
              <a:t>Work-home transition without any physical movement</a:t>
            </a:r>
          </a:p>
          <a:p>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25</a:t>
            </a:fld>
            <a:endParaRPr lang="ko-KR" altLang="en-US"/>
          </a:p>
        </p:txBody>
      </p:sp>
      <p:pic>
        <p:nvPicPr>
          <p:cNvPr id="5" name="Picture 27" descr="C:\Users\Hyewon Lim\AppData\Local\Microsoft\Windows\Temporary Internet Files\Content.IE5\IY7B16M0\MC900428945[1].wm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5576" y="5606106"/>
            <a:ext cx="1110651" cy="79527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2" descr="http://makeyourlaptopfaster.com/wp-content/uploads/2011/09/Laptop.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87824" y="5482141"/>
            <a:ext cx="1046727" cy="1043203"/>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37262" y="5470393"/>
            <a:ext cx="2215058" cy="11269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왼쪽/오른쪽 화살표 6"/>
          <p:cNvSpPr/>
          <p:nvPr/>
        </p:nvSpPr>
        <p:spPr>
          <a:xfrm>
            <a:off x="2051720" y="5822130"/>
            <a:ext cx="722797" cy="28803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3260567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a:solidFill>
                  <a:prstClr val="white"/>
                </a:solidFill>
              </a:rPr>
              <a:t>Study Results</a:t>
            </a:r>
            <a:r>
              <a:rPr lang="en-US" altLang="ko-KR" sz="3200" dirty="0">
                <a:solidFill>
                  <a:prstClr val="white"/>
                </a:solidFill>
              </a:rPr>
              <a:t/>
            </a:r>
            <a:br>
              <a:rPr lang="en-US" altLang="ko-KR" sz="3200" dirty="0">
                <a:solidFill>
                  <a:prstClr val="white"/>
                </a:solidFill>
              </a:rPr>
            </a:br>
            <a:r>
              <a:rPr lang="en-US" altLang="ko-KR" dirty="0" smtClean="0">
                <a:solidFill>
                  <a:prstClr val="white"/>
                </a:solidFill>
              </a:rPr>
              <a:t>Need Validation Session</a:t>
            </a:r>
            <a:endParaRPr lang="ko-KR" altLang="en-US" dirty="0"/>
          </a:p>
        </p:txBody>
      </p:sp>
      <p:sp>
        <p:nvSpPr>
          <p:cNvPr id="3" name="내용 개체 틀 2"/>
          <p:cNvSpPr>
            <a:spLocks noGrp="1"/>
          </p:cNvSpPr>
          <p:nvPr>
            <p:ph idx="1"/>
          </p:nvPr>
        </p:nvSpPr>
        <p:spPr/>
        <p:txBody>
          <a:bodyPr/>
          <a:lstStyle/>
          <a:p>
            <a:r>
              <a:rPr lang="en-US" altLang="ko-KR" dirty="0" smtClean="0"/>
              <a:t>Compare participant ratings of scenarios</a:t>
            </a:r>
          </a:p>
          <a:p>
            <a:pPr lvl="1"/>
            <a:r>
              <a:rPr lang="en-US" altLang="ko-KR" dirty="0" smtClean="0"/>
              <a:t>They want dynamic and real-time maps crafted for sharing and consuming</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26</a:t>
            </a:fld>
            <a:endParaRPr lang="ko-KR" altLang="en-US"/>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33659" y="2420888"/>
            <a:ext cx="3888432" cy="37769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59533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2200" dirty="0">
                <a:solidFill>
                  <a:prstClr val="white"/>
                </a:solidFill>
              </a:rPr>
              <a:t>Study Results</a:t>
            </a:r>
            <a:r>
              <a:rPr lang="en-US" altLang="ko-KR" dirty="0">
                <a:solidFill>
                  <a:prstClr val="white"/>
                </a:solidFill>
              </a:rPr>
              <a:t/>
            </a:r>
            <a:br>
              <a:rPr lang="en-US" altLang="ko-KR" dirty="0">
                <a:solidFill>
                  <a:prstClr val="white"/>
                </a:solidFill>
              </a:rPr>
            </a:br>
            <a:r>
              <a:rPr lang="en-US" altLang="ko-KR" dirty="0">
                <a:solidFill>
                  <a:prstClr val="white"/>
                </a:solidFill>
              </a:rPr>
              <a:t>Need Validation Session</a:t>
            </a:r>
            <a:endParaRPr lang="ko-KR" altLang="en-US" dirty="0"/>
          </a:p>
        </p:txBody>
      </p:sp>
      <p:sp>
        <p:nvSpPr>
          <p:cNvPr id="3" name="내용 개체 틀 2"/>
          <p:cNvSpPr>
            <a:spLocks noGrp="1"/>
          </p:cNvSpPr>
          <p:nvPr>
            <p:ph idx="1"/>
          </p:nvPr>
        </p:nvSpPr>
        <p:spPr/>
        <p:txBody>
          <a:bodyPr/>
          <a:lstStyle/>
          <a:p>
            <a:r>
              <a:rPr lang="en-US" altLang="ko-KR" dirty="0" smtClean="0"/>
              <a:t>In organizing scenario</a:t>
            </a:r>
          </a:p>
          <a:p>
            <a:pPr lvl="1"/>
            <a:r>
              <a:rPr lang="en-US" altLang="ko-KR" dirty="0" smtClean="0"/>
              <a:t>Manually organized content</a:t>
            </a:r>
          </a:p>
          <a:p>
            <a:pPr lvl="2"/>
            <a:r>
              <a:rPr lang="en-US" altLang="ko-KR" dirty="0" smtClean="0"/>
              <a:t>Have a strong feeling of control</a:t>
            </a:r>
          </a:p>
          <a:p>
            <a:pPr lvl="2"/>
            <a:r>
              <a:rPr lang="en-US" altLang="ko-KR" dirty="0" smtClean="0"/>
              <a:t>Need to invest a lot of time and effort</a:t>
            </a:r>
            <a:endParaRPr lang="en-US" altLang="ko-KR" dirty="0"/>
          </a:p>
          <a:p>
            <a:pPr lvl="1"/>
            <a:r>
              <a:rPr lang="en-US" altLang="ko-KR" dirty="0" smtClean="0"/>
              <a:t>Automatically organized content</a:t>
            </a:r>
          </a:p>
          <a:p>
            <a:pPr lvl="2"/>
            <a:r>
              <a:rPr lang="en-US" altLang="ko-KR" dirty="0" smtClean="0"/>
              <a:t>Let the system do the work</a:t>
            </a:r>
          </a:p>
          <a:p>
            <a:pPr lvl="2"/>
            <a:r>
              <a:rPr lang="en-US" altLang="ko-KR" dirty="0" smtClean="0"/>
              <a:t>Lose the feeling of </a:t>
            </a:r>
            <a:r>
              <a:rPr lang="en-US" altLang="ko-KR" dirty="0" smtClean="0"/>
              <a:t>control</a:t>
            </a:r>
          </a:p>
          <a:p>
            <a:pPr lvl="2"/>
            <a:r>
              <a:rPr lang="en-US" altLang="ko-KR" dirty="0" smtClean="0"/>
              <a:t>Fear </a:t>
            </a:r>
            <a:r>
              <a:rPr lang="en-US" altLang="ko-KR" dirty="0" smtClean="0"/>
              <a:t>missing relevant people and content</a:t>
            </a:r>
          </a:p>
          <a:p>
            <a:pPr lvl="2"/>
            <a:endParaRPr lang="en-US" altLang="ko-KR" dirty="0"/>
          </a:p>
          <a:p>
            <a:r>
              <a:rPr lang="en-US" altLang="ko-KR" dirty="0" smtClean="0"/>
              <a:t>Participants ranked views</a:t>
            </a:r>
          </a:p>
          <a:p>
            <a:pPr lvl="1"/>
            <a:r>
              <a:rPr lang="en-US" altLang="ko-KR" dirty="0" smtClean="0"/>
              <a:t>Prioritized and showed important people and content </a:t>
            </a:r>
          </a:p>
          <a:p>
            <a:pPr lvl="1"/>
            <a:r>
              <a:rPr lang="en-US" altLang="ko-KR" dirty="0" smtClean="0"/>
              <a:t>Favoring the tree map view</a:t>
            </a:r>
          </a:p>
          <a:p>
            <a:pPr lvl="2"/>
            <a:r>
              <a:rPr lang="en-US" altLang="ko-KR" dirty="0" smtClean="0"/>
              <a:t>Also the list view for its familiarity</a:t>
            </a:r>
          </a:p>
          <a:p>
            <a:pPr lvl="1"/>
            <a:r>
              <a:rPr lang="en-US" altLang="ko-KR" dirty="0" smtClean="0"/>
              <a:t>Favored concepts that showed holistic views of their people and groups</a:t>
            </a:r>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27</a:t>
            </a:fld>
            <a:endParaRPr lang="ko-KR" altLang="en-US"/>
          </a:p>
        </p:txBody>
      </p:sp>
    </p:spTree>
    <p:extLst>
      <p:ext uri="{BB962C8B-B14F-4D97-AF65-F5344CB8AC3E}">
        <p14:creationId xmlns:p14="http://schemas.microsoft.com/office/powerpoint/2010/main" xmlns="" val="21409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Emerging Themes</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smtClean="0"/>
              <a:t>“Modes” of the self</a:t>
            </a:r>
          </a:p>
          <a:p>
            <a:pPr lvl="1"/>
            <a:r>
              <a:rPr lang="en-US" altLang="ko-KR" dirty="0" smtClean="0"/>
              <a:t>Changing modes had a more positive connotation than did changing identity facets</a:t>
            </a:r>
          </a:p>
          <a:p>
            <a:pPr lvl="1"/>
            <a:endParaRPr lang="en-US" altLang="ko-KR" dirty="0" smtClean="0"/>
          </a:p>
          <a:p>
            <a:r>
              <a:rPr lang="en-US" altLang="ko-KR" dirty="0" smtClean="0"/>
              <a:t>Focused sharing vs. privacy</a:t>
            </a:r>
          </a:p>
          <a:p>
            <a:pPr lvl="1"/>
            <a:r>
              <a:rPr lang="en-US" altLang="ko-KR" dirty="0" smtClean="0"/>
              <a:t>People have too many ‘friends’ and are overwhelmed by all the online content</a:t>
            </a:r>
          </a:p>
          <a:p>
            <a:pPr lvl="1"/>
            <a:r>
              <a:rPr lang="en-US" altLang="ko-KR" i="1" dirty="0" smtClean="0"/>
              <a:t>Privacy paradox</a:t>
            </a:r>
          </a:p>
          <a:p>
            <a:pPr lvl="2"/>
            <a:r>
              <a:rPr lang="en-US" altLang="ko-KR" dirty="0" smtClean="0"/>
              <a:t>Privacy settings may be badly designed</a:t>
            </a:r>
          </a:p>
          <a:p>
            <a:pPr lvl="1"/>
            <a:r>
              <a:rPr lang="en-US" altLang="ko-KR" i="1" dirty="0" smtClean="0"/>
              <a:t>Focused sharing</a:t>
            </a:r>
          </a:p>
          <a:p>
            <a:pPr lvl="2"/>
            <a:r>
              <a:rPr lang="en-US" altLang="ko-KR" dirty="0" smtClean="0"/>
              <a:t>“which groups do you want to share with”</a:t>
            </a:r>
          </a:p>
          <a:p>
            <a:pPr lvl="2"/>
            <a:endParaRPr lang="en-US" altLang="ko-KR" dirty="0" smtClean="0"/>
          </a:p>
          <a:p>
            <a:r>
              <a:rPr lang="en-US" altLang="ko-KR" dirty="0" smtClean="0"/>
              <a:t>Mobile me as social aggregator</a:t>
            </a:r>
          </a:p>
          <a:p>
            <a:pPr lvl="1"/>
            <a:r>
              <a:rPr lang="en-US" altLang="ko-KR" dirty="0" smtClean="0"/>
              <a:t>Future of social media is decreasingly desktop-based, and increasingly mobile and contextual</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28</a:t>
            </a:fld>
            <a:endParaRPr lang="ko-KR" altLang="en-US"/>
          </a:p>
        </p:txBody>
      </p:sp>
    </p:spTree>
    <p:extLst>
      <p:ext uri="{BB962C8B-B14F-4D97-AF65-F5344CB8AC3E}">
        <p14:creationId xmlns:p14="http://schemas.microsoft.com/office/powerpoint/2010/main" xmlns="" val="3236478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Design Recommendations</a:t>
            </a:r>
            <a:endParaRPr lang="ko-KR" altLang="en-US" dirty="0"/>
          </a:p>
        </p:txBody>
      </p:sp>
      <p:sp>
        <p:nvSpPr>
          <p:cNvPr id="3" name="내용 개체 틀 2"/>
          <p:cNvSpPr>
            <a:spLocks noGrp="1"/>
          </p:cNvSpPr>
          <p:nvPr>
            <p:ph idx="1"/>
          </p:nvPr>
        </p:nvSpPr>
        <p:spPr/>
        <p:txBody>
          <a:bodyPr/>
          <a:lstStyle/>
          <a:p>
            <a:r>
              <a:rPr lang="en-US" altLang="ko-KR" dirty="0" smtClean="0"/>
              <a:t>Think holistically</a:t>
            </a:r>
          </a:p>
          <a:p>
            <a:r>
              <a:rPr lang="en-US" altLang="ko-KR" dirty="0" smtClean="0"/>
              <a:t>Prioritize focused sharing scenarios</a:t>
            </a:r>
          </a:p>
          <a:p>
            <a:r>
              <a:rPr lang="en-US" altLang="ko-KR" dirty="0" smtClean="0"/>
              <a:t>Organize sharing by people and life modes</a:t>
            </a:r>
          </a:p>
          <a:p>
            <a:pPr lvl="1"/>
            <a:r>
              <a:rPr lang="en-US" altLang="ko-KR" dirty="0" smtClean="0"/>
              <a:t>Primary modes: Work, Family, Social</a:t>
            </a:r>
          </a:p>
          <a:p>
            <a:pPr lvl="1"/>
            <a:r>
              <a:rPr lang="en-US" altLang="ko-KR" dirty="0" smtClean="0"/>
              <a:t>Relative to the self: Importance</a:t>
            </a:r>
          </a:p>
          <a:p>
            <a:r>
              <a:rPr lang="en-US" altLang="ko-KR" dirty="0" smtClean="0"/>
              <a:t>Prioritize mobile as aggregator and facilitator</a:t>
            </a:r>
          </a:p>
          <a:p>
            <a:r>
              <a:rPr lang="en-US" altLang="ko-KR" dirty="0" smtClean="0"/>
              <a:t>Balance agency</a:t>
            </a:r>
          </a:p>
          <a:p>
            <a:r>
              <a:rPr lang="en-US" altLang="ko-KR" dirty="0" smtClean="0"/>
              <a:t>Provide tools for transitioning between life modes</a:t>
            </a:r>
          </a:p>
          <a:p>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29</a:t>
            </a:fld>
            <a:endParaRPr lang="ko-KR" altLang="en-US"/>
          </a:p>
        </p:txBody>
      </p:sp>
    </p:spTree>
    <p:extLst>
      <p:ext uri="{BB962C8B-B14F-4D97-AF65-F5344CB8AC3E}">
        <p14:creationId xmlns:p14="http://schemas.microsoft.com/office/powerpoint/2010/main" xmlns="" val="290808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a:t>
            </a:r>
            <a:r>
              <a:rPr lang="en-US" altLang="ko-KR" sz="2000" dirty="0" smtClean="0"/>
              <a:t>(1/2)</a:t>
            </a:r>
            <a:endParaRPr lang="ko-KR" altLang="en-US" sz="2000" dirty="0"/>
          </a:p>
        </p:txBody>
      </p:sp>
      <p:sp>
        <p:nvSpPr>
          <p:cNvPr id="3" name="내용 개체 틀 2"/>
          <p:cNvSpPr>
            <a:spLocks noGrp="1"/>
          </p:cNvSpPr>
          <p:nvPr>
            <p:ph idx="1"/>
          </p:nvPr>
        </p:nvSpPr>
        <p:spPr/>
        <p:txBody>
          <a:bodyPr>
            <a:normAutofit/>
          </a:bodyPr>
          <a:lstStyle/>
          <a:p>
            <a:r>
              <a:rPr lang="en-US" altLang="ko-KR" dirty="0" smtClean="0"/>
              <a:t>People increasingly use social media to connect to others from different areas of their lives (esp. social networks)</a:t>
            </a:r>
          </a:p>
          <a:p>
            <a:endParaRPr lang="en-US" altLang="ko-KR" dirty="0">
              <a:latin typeface="Consolas" pitchFamily="49" charset="0"/>
              <a:cs typeface="Consolas" pitchFamily="49" charset="0"/>
            </a:endParaRPr>
          </a:p>
          <a:p>
            <a:r>
              <a:rPr lang="en-US" altLang="ko-KR" dirty="0" smtClean="0">
                <a:latin typeface="Consolas" pitchFamily="49" charset="0"/>
                <a:cs typeface="Consolas" pitchFamily="49" charset="0"/>
              </a:rPr>
              <a:t>“</a:t>
            </a:r>
            <a:r>
              <a:rPr lang="en-US" altLang="ko-KR" i="1" dirty="0" smtClean="0">
                <a:latin typeface="Consolas" pitchFamily="49" charset="0"/>
                <a:cs typeface="Consolas" pitchFamily="49" charset="0"/>
              </a:rPr>
              <a:t>One </a:t>
            </a:r>
            <a:r>
              <a:rPr lang="en-US" altLang="ko-KR" i="1" dirty="0">
                <a:latin typeface="Consolas" pitchFamily="49" charset="0"/>
                <a:cs typeface="Consolas" pitchFamily="49" charset="0"/>
              </a:rPr>
              <a:t>identity, and one social context, fits </a:t>
            </a:r>
            <a:r>
              <a:rPr lang="en-US" altLang="ko-KR" i="1" dirty="0" smtClean="0">
                <a:latin typeface="Consolas" pitchFamily="49" charset="0"/>
                <a:cs typeface="Consolas" pitchFamily="49" charset="0"/>
              </a:rPr>
              <a:t>all</a:t>
            </a:r>
            <a:r>
              <a:rPr lang="en-US" altLang="ko-KR" dirty="0" smtClean="0">
                <a:latin typeface="Consolas" pitchFamily="49" charset="0"/>
                <a:cs typeface="Consolas" pitchFamily="49" charset="0"/>
              </a:rPr>
              <a:t>”</a:t>
            </a:r>
            <a:endParaRPr lang="en-US" altLang="ko-KR" i="1" dirty="0">
              <a:latin typeface="Consolas" pitchFamily="49" charset="0"/>
              <a:cs typeface="Consolas" pitchFamily="49" charset="0"/>
            </a:endParaRPr>
          </a:p>
          <a:p>
            <a:pPr lvl="1"/>
            <a:r>
              <a:rPr lang="en-US" altLang="ko-KR" dirty="0" smtClean="0"/>
              <a:t>Problematic assumptions</a:t>
            </a:r>
            <a:r>
              <a:rPr lang="ko-KR" altLang="en-US" dirty="0" smtClean="0"/>
              <a:t> </a:t>
            </a:r>
            <a:r>
              <a:rPr lang="en-US" altLang="ko-KR" dirty="0" smtClean="0"/>
              <a:t>in their implicit models of social organization</a:t>
            </a:r>
          </a:p>
          <a:p>
            <a:pPr lvl="1"/>
            <a:r>
              <a:rPr lang="en-US" altLang="ko-KR" dirty="0" smtClean="0"/>
              <a:t>We may easily observe the richness of diverse roles people play across different social contexts</a:t>
            </a:r>
          </a:p>
          <a:p>
            <a:endParaRPr lang="en-US" altLang="ko-KR" dirty="0" smtClean="0"/>
          </a:p>
          <a:p>
            <a:r>
              <a:rPr lang="en-US" altLang="ko-KR" dirty="0" smtClean="0"/>
              <a:t>Misalignment between the sharing controls </a:t>
            </a:r>
            <a:br>
              <a:rPr lang="en-US" altLang="ko-KR" dirty="0" smtClean="0"/>
            </a:br>
            <a:r>
              <a:rPr lang="en-US" altLang="ko-KR" dirty="0" smtClean="0"/>
              <a:t>of social networks and users’ roles and </a:t>
            </a:r>
            <a:br>
              <a:rPr lang="en-US" altLang="ko-KR" dirty="0" smtClean="0"/>
            </a:br>
            <a:r>
              <a:rPr lang="en-US" altLang="ko-KR" dirty="0" smtClean="0"/>
              <a:t>social contexts leads to awkward and </a:t>
            </a:r>
            <a:br>
              <a:rPr lang="en-US" altLang="ko-KR" dirty="0" smtClean="0"/>
            </a:br>
            <a:r>
              <a:rPr lang="en-US" altLang="ko-KR" dirty="0" smtClean="0"/>
              <a:t>inappropriate sharing</a:t>
            </a:r>
          </a:p>
        </p:txBody>
      </p:sp>
      <p:grpSp>
        <p:nvGrpSpPr>
          <p:cNvPr id="11" name="그룹 10"/>
          <p:cNvGrpSpPr/>
          <p:nvPr/>
        </p:nvGrpSpPr>
        <p:grpSpPr>
          <a:xfrm>
            <a:off x="6484110" y="4458152"/>
            <a:ext cx="2235812" cy="1708488"/>
            <a:chOff x="4527632" y="280352"/>
            <a:chExt cx="2235812" cy="1708488"/>
          </a:xfrm>
        </p:grpSpPr>
        <p:sp>
          <p:nvSpPr>
            <p:cNvPr id="8" name="타원 7"/>
            <p:cNvSpPr/>
            <p:nvPr/>
          </p:nvSpPr>
          <p:spPr>
            <a:xfrm>
              <a:off x="4716016" y="764704"/>
              <a:ext cx="288032" cy="288032"/>
            </a:xfrm>
            <a:prstGeom prst="ellipse">
              <a:avLst/>
            </a:prstGeom>
            <a:solidFill>
              <a:schemeClr val="accent5">
                <a:lumMod val="40000"/>
                <a:lumOff val="6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0" name="타원 19"/>
            <p:cNvSpPr/>
            <p:nvPr/>
          </p:nvSpPr>
          <p:spPr>
            <a:xfrm>
              <a:off x="5004048" y="620688"/>
              <a:ext cx="288032" cy="288032"/>
            </a:xfrm>
            <a:prstGeom prst="ellipse">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1" name="타원 20"/>
            <p:cNvSpPr/>
            <p:nvPr/>
          </p:nvSpPr>
          <p:spPr>
            <a:xfrm>
              <a:off x="4978132" y="908720"/>
              <a:ext cx="288032" cy="288032"/>
            </a:xfrm>
            <a:prstGeom prst="ellipse">
              <a:avLst/>
            </a:prstGeom>
            <a:solidFill>
              <a:schemeClr val="accent5">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2" name="타원 21"/>
            <p:cNvSpPr/>
            <p:nvPr/>
          </p:nvSpPr>
          <p:spPr>
            <a:xfrm>
              <a:off x="5822052" y="591384"/>
              <a:ext cx="288032" cy="288032"/>
            </a:xfrm>
            <a:prstGeom prst="ellipse">
              <a:avLst/>
            </a:prstGeom>
            <a:solidFill>
              <a:schemeClr val="accent2">
                <a:lumMod val="40000"/>
                <a:lumOff val="6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3" name="타원 22"/>
            <p:cNvSpPr/>
            <p:nvPr/>
          </p:nvSpPr>
          <p:spPr>
            <a:xfrm>
              <a:off x="6110084" y="447368"/>
              <a:ext cx="288032" cy="288032"/>
            </a:xfrm>
            <a:prstGeom prst="ellipse">
              <a:avLst/>
            </a:prstGeom>
            <a:solidFill>
              <a:schemeClr val="accent2">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4" name="타원 23"/>
            <p:cNvSpPr/>
            <p:nvPr/>
          </p:nvSpPr>
          <p:spPr>
            <a:xfrm>
              <a:off x="6286460" y="752580"/>
              <a:ext cx="288032" cy="288032"/>
            </a:xfrm>
            <a:prstGeom prst="ellipse">
              <a:avLst/>
            </a:prstGeom>
            <a:solidFill>
              <a:srgbClr val="FFC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5" name="타원 24"/>
            <p:cNvSpPr/>
            <p:nvPr/>
          </p:nvSpPr>
          <p:spPr>
            <a:xfrm>
              <a:off x="5998428" y="873736"/>
              <a:ext cx="288032" cy="288032"/>
            </a:xfrm>
            <a:prstGeom prst="ellipse">
              <a:avLst/>
            </a:prstGeom>
            <a:solidFill>
              <a:schemeClr val="accent2"/>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6" name="타원 25"/>
            <p:cNvSpPr/>
            <p:nvPr/>
          </p:nvSpPr>
          <p:spPr>
            <a:xfrm>
              <a:off x="5360640" y="1471544"/>
              <a:ext cx="288032" cy="288032"/>
            </a:xfrm>
            <a:prstGeom prst="ellipse">
              <a:avLst/>
            </a:prstGeom>
            <a:solidFill>
              <a:srgbClr val="00B05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27" name="타원 26"/>
            <p:cNvSpPr/>
            <p:nvPr/>
          </p:nvSpPr>
          <p:spPr>
            <a:xfrm>
              <a:off x="5670788" y="1519632"/>
              <a:ext cx="288032" cy="288032"/>
            </a:xfrm>
            <a:prstGeom prst="ellipse">
              <a:avLst/>
            </a:prstGeom>
            <a:solidFill>
              <a:srgbClr val="92D05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a:p>
          </p:txBody>
        </p:sp>
        <p:sp>
          <p:nvSpPr>
            <p:cNvPr id="10" name="타원 9"/>
            <p:cNvSpPr/>
            <p:nvPr/>
          </p:nvSpPr>
          <p:spPr>
            <a:xfrm>
              <a:off x="4527632" y="404664"/>
              <a:ext cx="980472" cy="926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5614764" y="280352"/>
              <a:ext cx="1148680" cy="9687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5210057" y="1249056"/>
              <a:ext cx="877229" cy="7397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슬라이드 번호 개체 틀 11"/>
          <p:cNvSpPr>
            <a:spLocks noGrp="1"/>
          </p:cNvSpPr>
          <p:nvPr>
            <p:ph type="sldNum" sz="quarter" idx="12"/>
          </p:nvPr>
        </p:nvSpPr>
        <p:spPr/>
        <p:txBody>
          <a:bodyPr/>
          <a:lstStyle/>
          <a:p>
            <a:fld id="{21471A64-E992-4CB3-8773-AB4CEF980B3F}" type="slidenum">
              <a:rPr lang="ko-KR" altLang="en-US" smtClean="0"/>
              <a:pPr/>
              <a:t>3</a:t>
            </a:fld>
            <a:endParaRPr lang="ko-KR" altLang="en-US"/>
          </a:p>
        </p:txBody>
      </p:sp>
    </p:spTree>
    <p:extLst>
      <p:ext uri="{BB962C8B-B14F-4D97-AF65-F5344CB8AC3E}">
        <p14:creationId xmlns:p14="http://schemas.microsoft.com/office/powerpoint/2010/main" xmlns="" val="3277775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a:t>
            </a:r>
            <a:endParaRPr lang="ko-KR" altLang="en-US" dirty="0"/>
          </a:p>
        </p:txBody>
      </p:sp>
      <p:sp>
        <p:nvSpPr>
          <p:cNvPr id="3" name="내용 개체 틀 2"/>
          <p:cNvSpPr>
            <a:spLocks noGrp="1"/>
          </p:cNvSpPr>
          <p:nvPr>
            <p:ph idx="1"/>
          </p:nvPr>
        </p:nvSpPr>
        <p:spPr/>
        <p:txBody>
          <a:bodyPr/>
          <a:lstStyle/>
          <a:p>
            <a:r>
              <a:rPr lang="en-US" altLang="ko-KR" dirty="0" smtClean="0"/>
              <a:t>People</a:t>
            </a:r>
            <a:r>
              <a:rPr lang="ko-KR" altLang="en-US" dirty="0" smtClean="0"/>
              <a:t> </a:t>
            </a:r>
            <a:r>
              <a:rPr lang="en-US" altLang="ko-KR" dirty="0" smtClean="0"/>
              <a:t>with higher levels of faceted identity have the problem of organizing, sharing, and consuming online</a:t>
            </a:r>
          </a:p>
          <a:p>
            <a:endParaRPr lang="en-US" altLang="ko-KR" dirty="0" smtClean="0"/>
          </a:p>
          <a:p>
            <a:r>
              <a:rPr lang="en-US" altLang="ko-KR" dirty="0" smtClean="0"/>
              <a:t>Feedback from concept scenarios</a:t>
            </a:r>
          </a:p>
          <a:p>
            <a:pPr lvl="1"/>
            <a:r>
              <a:rPr lang="en-US" altLang="ko-KR" dirty="0" smtClean="0"/>
              <a:t>Two strong needs: </a:t>
            </a:r>
            <a:r>
              <a:rPr lang="en-US" altLang="ko-KR" dirty="0" smtClean="0"/>
              <a:t>f</a:t>
            </a:r>
            <a:r>
              <a:rPr lang="en-US" altLang="ko-KR" dirty="0" smtClean="0"/>
              <a:t>ocused sharing, focused consuming</a:t>
            </a:r>
          </a:p>
          <a:p>
            <a:pPr lvl="1"/>
            <a:endParaRPr lang="en-US" altLang="ko-KR" dirty="0" smtClean="0"/>
          </a:p>
          <a:p>
            <a:r>
              <a:rPr lang="en-US" altLang="ko-KR" dirty="0" smtClean="0"/>
              <a:t>We recommend designers and researchers </a:t>
            </a:r>
          </a:p>
          <a:p>
            <a:pPr lvl="1"/>
            <a:r>
              <a:rPr lang="en-US" altLang="ko-KR" dirty="0" smtClean="0"/>
              <a:t>Think about the user’s communication ecology holistically</a:t>
            </a:r>
          </a:p>
          <a:p>
            <a:pPr lvl="1"/>
            <a:r>
              <a:rPr lang="en-US" altLang="ko-KR" dirty="0" smtClean="0"/>
              <a:t>Consider life ‘modes’ as one of the organizing principles</a:t>
            </a:r>
          </a:p>
          <a:p>
            <a:pPr lvl="1"/>
            <a:r>
              <a:rPr lang="en-US" altLang="ko-KR" dirty="0" smtClean="0"/>
              <a:t>Prioritize focused sharing and the mobile medium</a:t>
            </a:r>
          </a:p>
          <a:p>
            <a:pPr lvl="1"/>
            <a:r>
              <a:rPr lang="en-US" altLang="ko-KR" dirty="0" smtClean="0"/>
              <a:t>Incorporate cues  and signals when designing for transitions</a:t>
            </a:r>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30</a:t>
            </a:fld>
            <a:endParaRPr lang="ko-KR" altLang="en-US"/>
          </a:p>
        </p:txBody>
      </p:sp>
    </p:spTree>
    <p:extLst>
      <p:ext uri="{BB962C8B-B14F-4D97-AF65-F5344CB8AC3E}">
        <p14:creationId xmlns:p14="http://schemas.microsoft.com/office/powerpoint/2010/main" xmlns="" val="193629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Discussion</a:t>
            </a:r>
            <a:endParaRPr lang="ko-KR" altLang="en-US" dirty="0"/>
          </a:p>
        </p:txBody>
      </p:sp>
      <p:sp>
        <p:nvSpPr>
          <p:cNvPr id="3" name="내용 개체 틀 2"/>
          <p:cNvSpPr>
            <a:spLocks noGrp="1"/>
          </p:cNvSpPr>
          <p:nvPr>
            <p:ph idx="1"/>
          </p:nvPr>
        </p:nvSpPr>
        <p:spPr/>
        <p:txBody>
          <a:bodyPr/>
          <a:lstStyle/>
          <a:p>
            <a:r>
              <a:rPr lang="en-US" altLang="ko-KR" dirty="0" smtClean="0"/>
              <a:t>Strong point</a:t>
            </a:r>
          </a:p>
          <a:p>
            <a:pPr lvl="1"/>
            <a:r>
              <a:rPr lang="ko-KR" altLang="en-US" dirty="0" smtClean="0"/>
              <a:t>생각을 실험으로</a:t>
            </a:r>
            <a:endParaRPr lang="en-US" altLang="ko-KR" dirty="0" smtClean="0"/>
          </a:p>
          <a:p>
            <a:pPr lvl="1"/>
            <a:r>
              <a:rPr lang="ko-KR" altLang="en-US" dirty="0" smtClean="0"/>
              <a:t>새로운 관점</a:t>
            </a:r>
            <a:endParaRPr lang="en-US" altLang="ko-KR" dirty="0" smtClean="0"/>
          </a:p>
          <a:p>
            <a:pPr lvl="1"/>
            <a:r>
              <a:rPr lang="ko-KR" altLang="en-US" dirty="0" smtClean="0"/>
              <a:t>연구에 반영하면 좋겠다</a:t>
            </a:r>
            <a:endParaRPr lang="en-US" altLang="ko-KR" dirty="0" smtClean="0"/>
          </a:p>
          <a:p>
            <a:pPr lvl="1"/>
            <a:endParaRPr lang="en-US" altLang="ko-KR" dirty="0" smtClean="0"/>
          </a:p>
          <a:p>
            <a:r>
              <a:rPr lang="en-US" altLang="ko-KR" dirty="0" smtClean="0"/>
              <a:t>Weak point</a:t>
            </a:r>
          </a:p>
          <a:p>
            <a:pPr lvl="1"/>
            <a:r>
              <a:rPr lang="en-US" altLang="ko-KR" dirty="0" smtClean="0"/>
              <a:t>Session: </a:t>
            </a:r>
            <a:r>
              <a:rPr lang="en-US" altLang="ko-KR" dirty="0" err="1" smtClean="0"/>
              <a:t>Facebook</a:t>
            </a:r>
            <a:r>
              <a:rPr lang="en-US" altLang="ko-KR" dirty="0" smtClean="0"/>
              <a:t> </a:t>
            </a:r>
            <a:r>
              <a:rPr lang="ko-KR" altLang="en-US" dirty="0" err="1" smtClean="0"/>
              <a:t>어딜봐서</a:t>
            </a:r>
            <a:r>
              <a:rPr lang="en-US" altLang="ko-KR" dirty="0" smtClean="0"/>
              <a:t>?</a:t>
            </a:r>
          </a:p>
          <a:p>
            <a:pPr lvl="1"/>
            <a:r>
              <a:rPr lang="en-US" altLang="ko-KR" dirty="0" smtClean="0"/>
              <a:t>“16</a:t>
            </a:r>
            <a:r>
              <a:rPr lang="ko-KR" altLang="en-US" dirty="0" smtClean="0"/>
              <a:t>명</a:t>
            </a:r>
            <a:r>
              <a:rPr lang="en-US" altLang="ko-KR" dirty="0" smtClean="0"/>
              <a:t>” vs. “</a:t>
            </a:r>
            <a:r>
              <a:rPr lang="ko-KR" altLang="en-US" dirty="0" smtClean="0"/>
              <a:t>심도 깊은</a:t>
            </a:r>
            <a:r>
              <a:rPr lang="en-US" altLang="ko-KR" dirty="0" smtClean="0"/>
              <a:t>”</a:t>
            </a:r>
          </a:p>
          <a:p>
            <a:pPr lvl="1"/>
            <a:r>
              <a:rPr lang="ko-KR" altLang="en-US" dirty="0" smtClean="0"/>
              <a:t>반영하고는 싶은데 쉽지 않아 보임</a:t>
            </a:r>
            <a:endParaRPr lang="en-US" altLang="ko-KR" dirty="0" smtClean="0"/>
          </a:p>
          <a:p>
            <a:pPr lvl="1"/>
            <a:endParaRPr lang="en-US" altLang="ko-KR" dirty="0" smtClean="0"/>
          </a:p>
          <a:p>
            <a:pPr lvl="1"/>
            <a:endParaRPr lang="en-US" altLang="ko-KR" dirty="0" smtClean="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31</a:t>
            </a:fld>
            <a:endParaRPr lang="ko-KR"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Introduction </a:t>
            </a:r>
            <a:r>
              <a:rPr lang="en-US" altLang="ko-KR" sz="2000" dirty="0" smtClean="0"/>
              <a:t>(2/2)</a:t>
            </a:r>
            <a:endParaRPr lang="ko-KR" altLang="en-US" dirty="0"/>
          </a:p>
        </p:txBody>
      </p:sp>
      <p:sp>
        <p:nvSpPr>
          <p:cNvPr id="2" name="내용 개체 틀 1"/>
          <p:cNvSpPr>
            <a:spLocks noGrp="1"/>
          </p:cNvSpPr>
          <p:nvPr>
            <p:ph idx="1"/>
          </p:nvPr>
        </p:nvSpPr>
        <p:spPr/>
        <p:txBody>
          <a:bodyPr>
            <a:normAutofit/>
          </a:bodyPr>
          <a:lstStyle/>
          <a:p>
            <a:r>
              <a:rPr lang="en-US" altLang="ko-KR" dirty="0" smtClean="0"/>
              <a:t>We explore how to leverage natural models of social organization from people’s lives </a:t>
            </a:r>
          </a:p>
          <a:p>
            <a:pPr lvl="1"/>
            <a:r>
              <a:rPr lang="en-US" altLang="ko-KR" dirty="0" smtClean="0"/>
              <a:t>To improve their experiences of social media streams</a:t>
            </a:r>
          </a:p>
          <a:p>
            <a:endParaRPr lang="en-US" altLang="ko-KR" dirty="0"/>
          </a:p>
          <a:p>
            <a:r>
              <a:rPr lang="en-US" altLang="ko-KR" dirty="0" smtClean="0"/>
              <a:t>Performed a design research project to examine </a:t>
            </a:r>
          </a:p>
          <a:p>
            <a:pPr lvl="1"/>
            <a:r>
              <a:rPr lang="en-US" altLang="ko-KR" dirty="0"/>
              <a:t>how people might </a:t>
            </a:r>
            <a:r>
              <a:rPr lang="en-US" altLang="ko-KR" dirty="0" smtClean="0"/>
              <a:t>best</a:t>
            </a:r>
          </a:p>
          <a:p>
            <a:pPr marL="457200" lvl="1" indent="0">
              <a:buNone/>
            </a:pPr>
            <a:r>
              <a:rPr lang="en-US" altLang="ko-KR" dirty="0" smtClean="0"/>
              <a:t>	(a) organize their online content</a:t>
            </a:r>
          </a:p>
          <a:p>
            <a:pPr marL="457200" lvl="1" indent="0">
              <a:buNone/>
            </a:pPr>
            <a:r>
              <a:rPr lang="en-US" altLang="ko-KR" dirty="0"/>
              <a:t>	</a:t>
            </a:r>
            <a:r>
              <a:rPr lang="en-US" altLang="ko-KR" dirty="0" smtClean="0"/>
              <a:t>(b) transition between different areas of their lives online</a:t>
            </a:r>
          </a:p>
          <a:p>
            <a:pPr marL="457200" lvl="1" indent="0">
              <a:buNone/>
            </a:pPr>
            <a:r>
              <a:rPr lang="en-US" altLang="ko-KR" dirty="0"/>
              <a:t>	</a:t>
            </a:r>
            <a:r>
              <a:rPr lang="en-US" altLang="ko-KR" dirty="0" smtClean="0"/>
              <a:t>(c) focus their sharing and consuming of online content within these areas</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4</a:t>
            </a:fld>
            <a:endParaRPr lang="ko-KR" altLang="en-US"/>
          </a:p>
        </p:txBody>
      </p:sp>
    </p:spTree>
    <p:extLst>
      <p:ext uri="{BB962C8B-B14F-4D97-AF65-F5344CB8AC3E}">
        <p14:creationId xmlns:p14="http://schemas.microsoft.com/office/powerpoint/2010/main" xmlns="" val="2654535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Background </a:t>
            </a:r>
            <a:r>
              <a:rPr lang="en-US" altLang="ko-KR" sz="2000" dirty="0" smtClean="0"/>
              <a:t>(1/5)</a:t>
            </a:r>
            <a:endParaRPr lang="ko-KR" altLang="en-US" dirty="0"/>
          </a:p>
        </p:txBody>
      </p:sp>
      <p:sp>
        <p:nvSpPr>
          <p:cNvPr id="3" name="내용 개체 틀 2"/>
          <p:cNvSpPr>
            <a:spLocks noGrp="1"/>
          </p:cNvSpPr>
          <p:nvPr>
            <p:ph idx="1"/>
          </p:nvPr>
        </p:nvSpPr>
        <p:spPr/>
        <p:txBody>
          <a:bodyPr/>
          <a:lstStyle/>
          <a:p>
            <a:r>
              <a:rPr lang="en-US" altLang="ko-KR" dirty="0" smtClean="0"/>
              <a:t>Faceted identity</a:t>
            </a:r>
          </a:p>
          <a:p>
            <a:pPr lvl="1"/>
            <a:r>
              <a:rPr lang="en-US" altLang="ko-KR" dirty="0" smtClean="0"/>
              <a:t>A person with a faceted identity performs different aspects of identity depending on </a:t>
            </a:r>
            <a:r>
              <a:rPr lang="en-US" altLang="ko-KR" i="1" dirty="0" smtClean="0"/>
              <a:t>social context</a:t>
            </a:r>
          </a:p>
          <a:p>
            <a:pPr lvl="1"/>
            <a:r>
              <a:rPr lang="en-US" altLang="ko-KR" i="1" dirty="0" smtClean="0"/>
              <a:t>Identity</a:t>
            </a:r>
            <a:r>
              <a:rPr lang="en-US" altLang="ko-KR" dirty="0" smtClean="0"/>
              <a:t> is formed and reinforced through these social role enactments</a:t>
            </a:r>
          </a:p>
          <a:p>
            <a:endParaRPr lang="en-US" altLang="ko-KR" dirty="0" smtClean="0"/>
          </a:p>
          <a:p>
            <a:r>
              <a:rPr lang="en-US" altLang="ko-KR" dirty="0" smtClean="0"/>
              <a:t>Past research</a:t>
            </a:r>
          </a:p>
          <a:p>
            <a:pPr lvl="1"/>
            <a:r>
              <a:rPr lang="en-US" altLang="ko-KR" dirty="0" smtClean="0"/>
              <a:t>The degree of identity faceting varies depending on the </a:t>
            </a:r>
            <a:r>
              <a:rPr lang="en-US" altLang="ko-KR" i="1" dirty="0" smtClean="0"/>
              <a:t>individual</a:t>
            </a:r>
          </a:p>
          <a:p>
            <a:pPr lvl="2"/>
            <a:r>
              <a:rPr lang="en-US" altLang="ko-KR" dirty="0" smtClean="0"/>
              <a:t>A few common life facets</a:t>
            </a:r>
          </a:p>
          <a:p>
            <a:pPr lvl="2"/>
            <a:r>
              <a:rPr lang="en-US" altLang="ko-KR" dirty="0" smtClean="0"/>
              <a:t>Other more idiosyncratic facets</a:t>
            </a:r>
            <a:endParaRPr lang="ko-KR" altLang="en-US" dirty="0"/>
          </a:p>
        </p:txBody>
      </p:sp>
      <p:pic>
        <p:nvPicPr>
          <p:cNvPr id="2050" name="Picture 2" descr="http://t1.gstatic.com/images?q=tbn:ANd9GcRyw0r6iUAc1f2Xly23nHV_V_MyNzFvxbzuWUwr5BAiIodOLKx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600" y="5231819"/>
            <a:ext cx="914400" cy="1066801"/>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bemil.chosun.com/nbrd/data/10044/upfile/200907/20090707131357.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088954" y="5092266"/>
            <a:ext cx="2024508" cy="1343288"/>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79712" y="5092266"/>
            <a:ext cx="1984601" cy="1343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255196" y="5092266"/>
            <a:ext cx="1845196" cy="13459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슬라이드 번호 개체 틀 4"/>
          <p:cNvSpPr>
            <a:spLocks noGrp="1"/>
          </p:cNvSpPr>
          <p:nvPr>
            <p:ph type="sldNum" sz="quarter" idx="12"/>
          </p:nvPr>
        </p:nvSpPr>
        <p:spPr/>
        <p:txBody>
          <a:bodyPr/>
          <a:lstStyle/>
          <a:p>
            <a:fld id="{21471A64-E992-4CB3-8773-AB4CEF980B3F}" type="slidenum">
              <a:rPr lang="ko-KR" altLang="en-US" smtClean="0"/>
              <a:pPr/>
              <a:t>5</a:t>
            </a:fld>
            <a:endParaRPr lang="ko-KR" altLang="en-US"/>
          </a:p>
        </p:txBody>
      </p:sp>
    </p:spTree>
    <p:extLst>
      <p:ext uri="{BB962C8B-B14F-4D97-AF65-F5344CB8AC3E}">
        <p14:creationId xmlns:p14="http://schemas.microsoft.com/office/powerpoint/2010/main" xmlns="" val="19797401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Background </a:t>
            </a:r>
            <a:r>
              <a:rPr lang="en-US" altLang="ko-KR" sz="2000" dirty="0" smtClean="0"/>
              <a:t>(2/5)</a:t>
            </a:r>
            <a:endParaRPr lang="ko-KR" altLang="en-US" dirty="0"/>
          </a:p>
        </p:txBody>
      </p:sp>
      <p:sp>
        <p:nvSpPr>
          <p:cNvPr id="3" name="내용 개체 틀 2"/>
          <p:cNvSpPr>
            <a:spLocks noGrp="1"/>
          </p:cNvSpPr>
          <p:nvPr>
            <p:ph idx="1"/>
          </p:nvPr>
        </p:nvSpPr>
        <p:spPr/>
        <p:txBody>
          <a:bodyPr/>
          <a:lstStyle/>
          <a:p>
            <a:r>
              <a:rPr lang="en-US" altLang="ko-KR" dirty="0" smtClean="0"/>
              <a:t>Segmentation and transitions</a:t>
            </a:r>
          </a:p>
          <a:p>
            <a:pPr lvl="1"/>
            <a:r>
              <a:rPr lang="en-US" altLang="ko-KR" dirty="0" smtClean="0"/>
              <a:t>Boundary model of work-home transitions (</a:t>
            </a:r>
            <a:r>
              <a:rPr lang="en-US" altLang="ko-KR" dirty="0" err="1" smtClean="0"/>
              <a:t>Nippert-eng</a:t>
            </a:r>
            <a:r>
              <a:rPr lang="en-US" altLang="ko-KR" dirty="0" smtClean="0"/>
              <a:t>[21])</a:t>
            </a:r>
          </a:p>
          <a:p>
            <a:pPr lvl="2"/>
            <a:r>
              <a:rPr lang="en-US" altLang="ko-KR" dirty="0" smtClean="0"/>
              <a:t>People vary in their levels of integration and segmentation across areas of life</a:t>
            </a:r>
          </a:p>
          <a:p>
            <a:pPr lvl="2"/>
            <a:r>
              <a:rPr lang="en-US" altLang="ko-KR" dirty="0" smtClean="0"/>
              <a:t>Other people, products, and activities help the person to manage transitions across boundaries</a:t>
            </a:r>
          </a:p>
          <a:p>
            <a:pPr lvl="1"/>
            <a:r>
              <a:rPr lang="en-US" altLang="ko-KR" dirty="0" smtClean="0"/>
              <a:t>Work/family border theory (Clark[6])</a:t>
            </a:r>
          </a:p>
          <a:p>
            <a:pPr lvl="2"/>
            <a:r>
              <a:rPr lang="en-US" altLang="ko-KR" dirty="0" smtClean="0"/>
              <a:t>Spotlights the role of people, things and schedules as border-keepers</a:t>
            </a:r>
          </a:p>
          <a:p>
            <a:pPr lvl="1"/>
            <a:r>
              <a:rPr lang="en-US" altLang="ko-KR" dirty="0" smtClean="0"/>
              <a:t>Focused on the daily micro-transitions (</a:t>
            </a:r>
            <a:r>
              <a:rPr lang="en-US" altLang="ko-KR" dirty="0" err="1" smtClean="0"/>
              <a:t>Ashforth</a:t>
            </a:r>
            <a:r>
              <a:rPr lang="en-US" altLang="ko-KR" dirty="0" smtClean="0"/>
              <a:t> et al.[1])</a:t>
            </a:r>
          </a:p>
          <a:p>
            <a:pPr lvl="2"/>
            <a:r>
              <a:rPr lang="en-US" altLang="ko-KR" dirty="0" smtClean="0"/>
              <a:t>Across work, home, and third places</a:t>
            </a:r>
          </a:p>
          <a:p>
            <a:pPr lvl="2"/>
            <a:endParaRPr lang="en-US" altLang="ko-KR" dirty="0" smtClean="0"/>
          </a:p>
          <a:p>
            <a:endParaRPr lang="ko-KR" alt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51390" y="4725144"/>
            <a:ext cx="4171950" cy="1657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슬라이드 번호 개체 틀 3"/>
          <p:cNvSpPr>
            <a:spLocks noGrp="1"/>
          </p:cNvSpPr>
          <p:nvPr>
            <p:ph type="sldNum" sz="quarter" idx="12"/>
          </p:nvPr>
        </p:nvSpPr>
        <p:spPr/>
        <p:txBody>
          <a:bodyPr/>
          <a:lstStyle/>
          <a:p>
            <a:fld id="{21471A64-E992-4CB3-8773-AB4CEF980B3F}" type="slidenum">
              <a:rPr lang="ko-KR" altLang="en-US" smtClean="0"/>
              <a:pPr/>
              <a:t>6</a:t>
            </a:fld>
            <a:endParaRPr lang="ko-KR" altLang="en-US"/>
          </a:p>
        </p:txBody>
      </p:sp>
    </p:spTree>
    <p:extLst>
      <p:ext uri="{BB962C8B-B14F-4D97-AF65-F5344CB8AC3E}">
        <p14:creationId xmlns:p14="http://schemas.microsoft.com/office/powerpoint/2010/main" xmlns="" val="613156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Background </a:t>
            </a:r>
            <a:r>
              <a:rPr lang="en-US" altLang="ko-KR" sz="2000" dirty="0" smtClean="0"/>
              <a:t>(3/5)</a:t>
            </a:r>
            <a:endParaRPr lang="ko-KR" altLang="en-US" dirty="0"/>
          </a:p>
        </p:txBody>
      </p:sp>
      <p:sp>
        <p:nvSpPr>
          <p:cNvPr id="3" name="내용 개체 틀 2"/>
          <p:cNvSpPr>
            <a:spLocks noGrp="1"/>
          </p:cNvSpPr>
          <p:nvPr>
            <p:ph idx="1"/>
          </p:nvPr>
        </p:nvSpPr>
        <p:spPr/>
        <p:txBody>
          <a:bodyPr/>
          <a:lstStyle/>
          <a:p>
            <a:r>
              <a:rPr lang="en-US" altLang="ko-KR" dirty="0" smtClean="0"/>
              <a:t>Sharing and consuming content online</a:t>
            </a:r>
          </a:p>
          <a:p>
            <a:pPr lvl="1"/>
            <a:r>
              <a:rPr lang="en-US" altLang="ko-KR" dirty="0" smtClean="0"/>
              <a:t>Online contexts</a:t>
            </a:r>
          </a:p>
          <a:p>
            <a:pPr lvl="2"/>
            <a:r>
              <a:rPr lang="en-US" altLang="ko-KR" dirty="0" smtClean="0"/>
              <a:t>Freed from the constraints of time and location</a:t>
            </a:r>
          </a:p>
          <a:p>
            <a:pPr lvl="2"/>
            <a:r>
              <a:rPr lang="en-US" altLang="ko-KR" dirty="0" smtClean="0"/>
              <a:t>Openness across different areas of users’ lives</a:t>
            </a:r>
          </a:p>
          <a:p>
            <a:pPr lvl="1"/>
            <a:r>
              <a:rPr lang="en-US" altLang="ko-KR" dirty="0" smtClean="0"/>
              <a:t>Openness</a:t>
            </a:r>
          </a:p>
          <a:p>
            <a:pPr lvl="2"/>
            <a:r>
              <a:rPr lang="en-US" altLang="ko-KR" dirty="0" smtClean="0"/>
              <a:t>Increases boundary permeability</a:t>
            </a:r>
          </a:p>
          <a:p>
            <a:pPr lvl="2"/>
            <a:r>
              <a:rPr lang="en-US" altLang="ko-KR" dirty="0" smtClean="0"/>
              <a:t>Spill over of </a:t>
            </a:r>
            <a:r>
              <a:rPr lang="en-US" altLang="ko-KR" dirty="0" smtClean="0"/>
              <a:t>information</a:t>
            </a:r>
          </a:p>
          <a:p>
            <a:pPr lvl="2"/>
            <a:endParaRPr lang="en-US" altLang="ko-KR" dirty="0" smtClean="0"/>
          </a:p>
          <a:p>
            <a:r>
              <a:rPr lang="en-US" altLang="ko-KR" dirty="0" smtClean="0"/>
              <a:t>Networks do not easily enable specifying sharing by </a:t>
            </a:r>
            <a:r>
              <a:rPr lang="en-US" altLang="ko-KR" i="1" dirty="0" smtClean="0"/>
              <a:t>type </a:t>
            </a:r>
            <a:r>
              <a:rPr lang="en-US" altLang="ko-KR" dirty="0" smtClean="0"/>
              <a:t>of connection</a:t>
            </a:r>
          </a:p>
          <a:p>
            <a:pPr lvl="1"/>
            <a:r>
              <a:rPr lang="en-US" altLang="ko-KR" dirty="0" smtClean="0"/>
              <a:t>Social networks do not sufficiently consider the multifaceted nature of self and life modes in their design</a:t>
            </a:r>
            <a:endParaRPr lang="ko-KR" altLang="en-US" dirty="0"/>
          </a:p>
        </p:txBody>
      </p:sp>
      <p:sp>
        <p:nvSpPr>
          <p:cNvPr id="5" name="슬라이드 번호 개체 틀 4"/>
          <p:cNvSpPr>
            <a:spLocks noGrp="1"/>
          </p:cNvSpPr>
          <p:nvPr>
            <p:ph type="sldNum" sz="quarter" idx="12"/>
          </p:nvPr>
        </p:nvSpPr>
        <p:spPr/>
        <p:txBody>
          <a:bodyPr/>
          <a:lstStyle/>
          <a:p>
            <a:fld id="{21471A64-E992-4CB3-8773-AB4CEF980B3F}" type="slidenum">
              <a:rPr lang="ko-KR" altLang="en-US" smtClean="0"/>
              <a:pPr/>
              <a:t>7</a:t>
            </a:fld>
            <a:endParaRPr lang="ko-KR" altLang="en-US"/>
          </a:p>
        </p:txBody>
      </p:sp>
    </p:spTree>
    <p:extLst>
      <p:ext uri="{BB962C8B-B14F-4D97-AF65-F5344CB8AC3E}">
        <p14:creationId xmlns:p14="http://schemas.microsoft.com/office/powerpoint/2010/main" xmlns="" val="40402707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Background </a:t>
            </a:r>
            <a:r>
              <a:rPr lang="en-US" altLang="ko-KR" sz="2000" dirty="0" smtClean="0"/>
              <a:t>(4/5)</a:t>
            </a:r>
            <a:endParaRPr lang="ko-KR" altLang="en-US" dirty="0"/>
          </a:p>
        </p:txBody>
      </p:sp>
      <p:sp>
        <p:nvSpPr>
          <p:cNvPr id="3" name="내용 개체 틀 2"/>
          <p:cNvSpPr>
            <a:spLocks noGrp="1"/>
          </p:cNvSpPr>
          <p:nvPr>
            <p:ph idx="1"/>
          </p:nvPr>
        </p:nvSpPr>
        <p:spPr/>
        <p:txBody>
          <a:bodyPr/>
          <a:lstStyle/>
          <a:p>
            <a:r>
              <a:rPr lang="en-US" altLang="ko-KR" dirty="0" smtClean="0"/>
              <a:t>Representations of people, activities and groups</a:t>
            </a:r>
          </a:p>
          <a:p>
            <a:pPr lvl="1"/>
            <a:r>
              <a:rPr lang="en-US" altLang="ko-KR" dirty="0" smtClean="0"/>
              <a:t>Experimental visualizations with diverse organizing principles</a:t>
            </a:r>
            <a:endParaRPr lang="ko-KR"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71798" y="2276872"/>
            <a:ext cx="3600402" cy="34634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슬라이드 번호 개체 틀 3"/>
          <p:cNvSpPr>
            <a:spLocks noGrp="1"/>
          </p:cNvSpPr>
          <p:nvPr>
            <p:ph type="sldNum" sz="quarter" idx="12"/>
          </p:nvPr>
        </p:nvSpPr>
        <p:spPr/>
        <p:txBody>
          <a:bodyPr/>
          <a:lstStyle/>
          <a:p>
            <a:fld id="{21471A64-E992-4CB3-8773-AB4CEF980B3F}" type="slidenum">
              <a:rPr lang="ko-KR" altLang="en-US" smtClean="0"/>
              <a:pPr/>
              <a:t>8</a:t>
            </a:fld>
            <a:endParaRPr lang="ko-KR" altLang="en-US"/>
          </a:p>
        </p:txBody>
      </p:sp>
    </p:spTree>
    <p:extLst>
      <p:ext uri="{BB962C8B-B14F-4D97-AF65-F5344CB8AC3E}">
        <p14:creationId xmlns:p14="http://schemas.microsoft.com/office/powerpoint/2010/main" xmlns="" val="3531898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Background </a:t>
            </a:r>
            <a:r>
              <a:rPr lang="en-US" altLang="ko-KR" sz="2000" dirty="0" smtClean="0"/>
              <a:t>(5/5)</a:t>
            </a:r>
            <a:endParaRPr lang="ko-KR" altLang="en-US" dirty="0"/>
          </a:p>
        </p:txBody>
      </p:sp>
      <p:sp>
        <p:nvSpPr>
          <p:cNvPr id="3" name="내용 개체 틀 2"/>
          <p:cNvSpPr>
            <a:spLocks noGrp="1"/>
          </p:cNvSpPr>
          <p:nvPr>
            <p:ph idx="1"/>
          </p:nvPr>
        </p:nvSpPr>
        <p:spPr/>
        <p:txBody>
          <a:bodyPr/>
          <a:lstStyle/>
          <a:p>
            <a:r>
              <a:rPr lang="en-US" altLang="ko-KR" dirty="0" smtClean="0"/>
              <a:t>Four exploratory design themes</a:t>
            </a:r>
          </a:p>
          <a:p>
            <a:pPr lvl="1"/>
            <a:r>
              <a:rPr lang="en-US" altLang="ko-KR" dirty="0" smtClean="0"/>
              <a:t>Organize by facets</a:t>
            </a:r>
          </a:p>
          <a:p>
            <a:pPr lvl="2"/>
            <a:r>
              <a:rPr lang="en-US" altLang="ko-KR" dirty="0" smtClean="0"/>
              <a:t>How may we help users organize their online worlds based on common primary areas of life?</a:t>
            </a:r>
          </a:p>
          <a:p>
            <a:pPr lvl="1"/>
            <a:r>
              <a:rPr lang="en-US" altLang="ko-KR" dirty="0" smtClean="0"/>
              <a:t>Rituals for transitions</a:t>
            </a:r>
          </a:p>
          <a:p>
            <a:pPr lvl="2"/>
            <a:r>
              <a:rPr lang="en-US" altLang="ko-KR" dirty="0" smtClean="0"/>
              <a:t>How do people navigate between their different areas of lives?</a:t>
            </a:r>
          </a:p>
          <a:p>
            <a:pPr lvl="2"/>
            <a:r>
              <a:rPr lang="en-US" altLang="ko-KR" dirty="0" smtClean="0"/>
              <a:t>Hoe might this translate to online situations?</a:t>
            </a:r>
          </a:p>
          <a:p>
            <a:pPr lvl="1"/>
            <a:r>
              <a:rPr lang="en-US" altLang="ko-KR" dirty="0" smtClean="0"/>
              <a:t>Focused sharing and consuming</a:t>
            </a:r>
          </a:p>
          <a:p>
            <a:pPr lvl="2"/>
            <a:r>
              <a:rPr lang="en-US" altLang="ko-KR" dirty="0" smtClean="0"/>
              <a:t>How might we help users share and consume content with the right people in the right context?</a:t>
            </a:r>
          </a:p>
          <a:p>
            <a:pPr lvl="1"/>
            <a:r>
              <a:rPr lang="en-US" altLang="ko-KR" dirty="0" smtClean="0"/>
              <a:t>Natural representations of facets</a:t>
            </a:r>
          </a:p>
          <a:p>
            <a:pPr lvl="2"/>
            <a:r>
              <a:rPr lang="en-US" altLang="ko-KR" dirty="0" smtClean="0"/>
              <a:t>How do users naturally mentally model areas of their lives?</a:t>
            </a:r>
          </a:p>
          <a:p>
            <a:pPr lvl="2"/>
            <a:r>
              <a:rPr lang="en-US" altLang="ko-KR" dirty="0" smtClean="0"/>
              <a:t>What are natural and appealing visual representations of facets and groups?</a:t>
            </a:r>
            <a:endParaRPr lang="ko-KR" altLang="en-US" dirty="0"/>
          </a:p>
        </p:txBody>
      </p:sp>
      <p:sp>
        <p:nvSpPr>
          <p:cNvPr id="4" name="슬라이드 번호 개체 틀 3"/>
          <p:cNvSpPr>
            <a:spLocks noGrp="1"/>
          </p:cNvSpPr>
          <p:nvPr>
            <p:ph type="sldNum" sz="quarter" idx="12"/>
          </p:nvPr>
        </p:nvSpPr>
        <p:spPr/>
        <p:txBody>
          <a:bodyPr/>
          <a:lstStyle/>
          <a:p>
            <a:fld id="{21471A64-E992-4CB3-8773-AB4CEF980B3F}" type="slidenum">
              <a:rPr lang="ko-KR" altLang="en-US" smtClean="0"/>
              <a:pPr/>
              <a:t>9</a:t>
            </a:fld>
            <a:endParaRPr lang="ko-KR" altLang="en-US"/>
          </a:p>
        </p:txBody>
      </p:sp>
    </p:spTree>
    <p:extLst>
      <p:ext uri="{BB962C8B-B14F-4D97-AF65-F5344CB8AC3E}">
        <p14:creationId xmlns:p14="http://schemas.microsoft.com/office/powerpoint/2010/main" xmlns="" val="2401668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SNU IDB La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Graph structure in the Web</Template>
  <TotalTime>1092</TotalTime>
  <Words>1915</Words>
  <Application>Microsoft Office PowerPoint</Application>
  <PresentationFormat>화면 슬라이드 쇼(4:3)</PresentationFormat>
  <Paragraphs>341</Paragraphs>
  <Slides>31</Slides>
  <Notes>11</Notes>
  <HiddenSlides>0</HiddenSlides>
  <MMClips>0</MMClips>
  <ScaleCrop>false</ScaleCrop>
  <HeadingPairs>
    <vt:vector size="4" baseType="variant">
      <vt:variant>
        <vt:lpstr>테마</vt:lpstr>
      </vt:variant>
      <vt:variant>
        <vt:i4>1</vt:i4>
      </vt:variant>
      <vt:variant>
        <vt:lpstr>슬라이드 제목</vt:lpstr>
      </vt:variant>
      <vt:variant>
        <vt:i4>31</vt:i4>
      </vt:variant>
    </vt:vector>
  </HeadingPairs>
  <TitlesOfParts>
    <vt:vector size="32" baseType="lpstr">
      <vt:lpstr>SNU IDB Lab.</vt:lpstr>
      <vt:lpstr>Life “Modes” in Social Media</vt:lpstr>
      <vt:lpstr>Outline </vt:lpstr>
      <vt:lpstr>Introduction (1/2)</vt:lpstr>
      <vt:lpstr>Introduction (2/2)</vt:lpstr>
      <vt:lpstr>Background (1/5)</vt:lpstr>
      <vt:lpstr>Background (2/5)</vt:lpstr>
      <vt:lpstr>Background (3/5)</vt:lpstr>
      <vt:lpstr>Background (4/5)</vt:lpstr>
      <vt:lpstr>Background (5/5)</vt:lpstr>
      <vt:lpstr>Methodology</vt:lpstr>
      <vt:lpstr>Methodology Life Mapping Activity</vt:lpstr>
      <vt:lpstr>Methodology Need Validation Session</vt:lpstr>
      <vt:lpstr>Methodology Visual Representations</vt:lpstr>
      <vt:lpstr>Study Results</vt:lpstr>
      <vt:lpstr>Study Results</vt:lpstr>
      <vt:lpstr>Study Results Life Mapping Activity</vt:lpstr>
      <vt:lpstr>Study Results Life Mapping Activity</vt:lpstr>
      <vt:lpstr>Study Results Life Mapping Activity</vt:lpstr>
      <vt:lpstr>Study Results Life Mapping Activity</vt:lpstr>
      <vt:lpstr>Study Results Communication Practices</vt:lpstr>
      <vt:lpstr>Study Results Communication Practices</vt:lpstr>
      <vt:lpstr>Study Results Communication Practices</vt:lpstr>
      <vt:lpstr>Study Results Communication Practices</vt:lpstr>
      <vt:lpstr>Study Results Segmenting Areas of Life</vt:lpstr>
      <vt:lpstr>Study Results Transitions</vt:lpstr>
      <vt:lpstr>Study Results Need Validation Session</vt:lpstr>
      <vt:lpstr>Study Results Need Validation Session</vt:lpstr>
      <vt:lpstr>Emerging Themes</vt:lpstr>
      <vt:lpstr>Design Recommendations</vt:lpstr>
      <vt:lpstr>Conclusion</vt:lpstr>
      <vt:lpstr>Discussion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“Modes” in Social Media</dc:title>
  <dc:creator>Hyewon Lim</dc:creator>
  <cp:lastModifiedBy>Hyewon Lim</cp:lastModifiedBy>
  <cp:revision>58</cp:revision>
  <dcterms:created xsi:type="dcterms:W3CDTF">2011-12-26T07:01:40Z</dcterms:created>
  <dcterms:modified xsi:type="dcterms:W3CDTF">2011-12-29T16:53:13Z</dcterms:modified>
</cp:coreProperties>
</file>